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Lst>
  <p:sldSz cx="18288000" cy="10287000"/>
  <p:notesSz cx="6858000" cy="9144000"/>
  <p:embeddedFontLst>
    <p:embeddedFont>
      <p:font typeface="Canva Sans" panose="020B0604020202020204" charset="0"/>
      <p:regular r:id="rId8"/>
    </p:embeddedFont>
    <p:embeddedFont>
      <p:font typeface="Canva Sans Bold" panose="020B0604020202020204" charset="0"/>
      <p:regular r:id="rId9"/>
    </p:embeddedFont>
    <p:embeddedFont>
      <p:font typeface="Canva Sans Bold Italics" panose="020B0604020202020204" charset="0"/>
      <p:regular r:id="rId10"/>
    </p:embeddedFont>
    <p:embeddedFont>
      <p:font typeface="Copperplate Gothic 29 AB" panose="020B0604020202020204" charset="0"/>
      <p:regular r:id="rId11"/>
    </p:embeddedFont>
    <p:embeddedFont>
      <p:font typeface="Copperplate Gothic 32 AB" panose="020B0604020202020204" charset="0"/>
      <p:regular r:id="rId12"/>
    </p:embeddedFont>
    <p:embeddedFont>
      <p:font typeface="Gagalin" panose="020B0604020202020204" charset="0"/>
      <p:regular r:id="rId13"/>
    </p:embeddedFont>
    <p:embeddedFont>
      <p:font typeface="Lovelo Line Bold" panose="020B0604020202020204" charset="0"/>
      <p:regular r:id="rId14"/>
    </p:embeddedFont>
    <p:embeddedFont>
      <p:font typeface="Poppins Bold"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5.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font" Target="fonts/font8.fntdata"/><Relationship Id="rId10" Type="http://schemas.openxmlformats.org/officeDocument/2006/relationships/font" Target="fonts/font3.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e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jpeg"/></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jpeg"/></Relationships>
</file>

<file path=ppt/slides/_rels/slide4.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6.xml.rels><?xml version="1.0" encoding="UTF-8" standalone="yes"?>
<Relationships xmlns="http://schemas.openxmlformats.org/package/2006/relationships"><Relationship Id="rId3" Type="http://schemas.openxmlformats.org/officeDocument/2006/relationships/hyperlink" Target="https://drive.google.com/file/d/1WdiHj90AtpeKHkqkV8XtDwWtHsy9tNcB/view?usp=drive_link" TargetMode="External"/><Relationship Id="rId7" Type="http://schemas.openxmlformats.org/officeDocument/2006/relationships/image" Target="../media/image44.svg"/><Relationship Id="rId2" Type="http://schemas.openxmlformats.org/officeDocument/2006/relationships/hyperlink" Target="https://www.canva.com/design/DAGKqp3y8ac/qOpRdE4a5BPrFb-Phlc2pg/edit" TargetMode="Externa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jpeg"/><Relationship Id="rId4" Type="http://schemas.openxmlformats.org/officeDocument/2006/relationships/hyperlink" Target="https://drive.google.com/file/d/12IVDIrokEyYRDmlPmR39P085RNQTw2Oe/view?usp=drive_lin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15C73"/>
        </a:solidFill>
        <a:effectLst/>
      </p:bgPr>
    </p:bg>
    <p:spTree>
      <p:nvGrpSpPr>
        <p:cNvPr id="1" name=""/>
        <p:cNvGrpSpPr/>
        <p:nvPr/>
      </p:nvGrpSpPr>
      <p:grpSpPr>
        <a:xfrm>
          <a:off x="0" y="0"/>
          <a:ext cx="0" cy="0"/>
          <a:chOff x="0" y="0"/>
          <a:chExt cx="0" cy="0"/>
        </a:xfrm>
      </p:grpSpPr>
      <p:sp>
        <p:nvSpPr>
          <p:cNvPr id="2" name="Freeform 2"/>
          <p:cNvSpPr/>
          <p:nvPr/>
        </p:nvSpPr>
        <p:spPr>
          <a:xfrm>
            <a:off x="0" y="0"/>
            <a:ext cx="18443333" cy="10287000"/>
          </a:xfrm>
          <a:custGeom>
            <a:avLst/>
            <a:gdLst/>
            <a:ahLst/>
            <a:cxnLst/>
            <a:rect l="l" t="t" r="r" b="b"/>
            <a:pathLst>
              <a:path w="18443333" h="10287000">
                <a:moveTo>
                  <a:pt x="0" y="0"/>
                </a:moveTo>
                <a:lnTo>
                  <a:pt x="18443333" y="0"/>
                </a:lnTo>
                <a:lnTo>
                  <a:pt x="18443333" y="10287000"/>
                </a:lnTo>
                <a:lnTo>
                  <a:pt x="0" y="10287000"/>
                </a:lnTo>
                <a:lnTo>
                  <a:pt x="0" y="0"/>
                </a:lnTo>
                <a:close/>
              </a:path>
            </a:pathLst>
          </a:custGeom>
          <a:blipFill>
            <a:blip r:embed="rId2"/>
            <a:stretch>
              <a:fillRect l="-4162" t="-9245" r="-4162"/>
            </a:stretch>
          </a:blipFill>
        </p:spPr>
      </p:sp>
      <p:sp>
        <p:nvSpPr>
          <p:cNvPr id="3" name="Freeform 3"/>
          <p:cNvSpPr/>
          <p:nvPr/>
        </p:nvSpPr>
        <p:spPr>
          <a:xfrm>
            <a:off x="16496773" y="0"/>
            <a:ext cx="1791227" cy="1716023"/>
          </a:xfrm>
          <a:custGeom>
            <a:avLst/>
            <a:gdLst/>
            <a:ahLst/>
            <a:cxnLst/>
            <a:rect l="l" t="t" r="r" b="b"/>
            <a:pathLst>
              <a:path w="1791227" h="1716023">
                <a:moveTo>
                  <a:pt x="0" y="0"/>
                </a:moveTo>
                <a:lnTo>
                  <a:pt x="1791227" y="0"/>
                </a:lnTo>
                <a:lnTo>
                  <a:pt x="1791227" y="1716023"/>
                </a:lnTo>
                <a:lnTo>
                  <a:pt x="0" y="17160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2840595" y="4924384"/>
            <a:ext cx="2096626" cy="752505"/>
            <a:chOff x="0" y="0"/>
            <a:chExt cx="1638108" cy="587937"/>
          </a:xfrm>
        </p:grpSpPr>
        <p:sp>
          <p:nvSpPr>
            <p:cNvPr id="5" name="Freeform 5"/>
            <p:cNvSpPr/>
            <p:nvPr/>
          </p:nvSpPr>
          <p:spPr>
            <a:xfrm>
              <a:off x="0" y="0"/>
              <a:ext cx="1638108" cy="587937"/>
            </a:xfrm>
            <a:custGeom>
              <a:avLst/>
              <a:gdLst/>
              <a:ahLst/>
              <a:cxnLst/>
              <a:rect l="l" t="t" r="r" b="b"/>
              <a:pathLst>
                <a:path w="1638108" h="587937">
                  <a:moveTo>
                    <a:pt x="1638108" y="293968"/>
                  </a:moveTo>
                  <a:lnTo>
                    <a:pt x="1231708" y="0"/>
                  </a:lnTo>
                  <a:lnTo>
                    <a:pt x="1231708" y="203200"/>
                  </a:lnTo>
                  <a:lnTo>
                    <a:pt x="0" y="203200"/>
                  </a:lnTo>
                  <a:lnTo>
                    <a:pt x="0" y="384737"/>
                  </a:lnTo>
                  <a:lnTo>
                    <a:pt x="1231708" y="384737"/>
                  </a:lnTo>
                  <a:lnTo>
                    <a:pt x="1231708" y="587937"/>
                  </a:lnTo>
                  <a:lnTo>
                    <a:pt x="1638108" y="293968"/>
                  </a:lnTo>
                  <a:close/>
                </a:path>
              </a:pathLst>
            </a:custGeom>
            <a:solidFill>
              <a:srgbClr val="315C73"/>
            </a:solidFill>
            <a:ln w="76200" cap="sq">
              <a:solidFill>
                <a:srgbClr val="000000"/>
              </a:solidFill>
              <a:prstDash val="solid"/>
              <a:miter/>
            </a:ln>
          </p:spPr>
        </p:sp>
        <p:sp>
          <p:nvSpPr>
            <p:cNvPr id="6" name="TextBox 6"/>
            <p:cNvSpPr txBox="1"/>
            <p:nvPr/>
          </p:nvSpPr>
          <p:spPr>
            <a:xfrm>
              <a:off x="0" y="165100"/>
              <a:ext cx="1536508" cy="219637"/>
            </a:xfrm>
            <a:prstGeom prst="rect">
              <a:avLst/>
            </a:prstGeom>
          </p:spPr>
          <p:txBody>
            <a:bodyPr lIns="50800" tIns="50800" rIns="50800" bIns="50800" rtlCol="0" anchor="ctr"/>
            <a:lstStyle/>
            <a:p>
              <a:pPr algn="ctr">
                <a:lnSpc>
                  <a:spcPts val="2057"/>
                </a:lnSpc>
              </a:pPr>
              <a:endParaRPr/>
            </a:p>
          </p:txBody>
        </p:sp>
      </p:grpSp>
      <p:sp>
        <p:nvSpPr>
          <p:cNvPr id="7" name="Freeform 7"/>
          <p:cNvSpPr/>
          <p:nvPr/>
        </p:nvSpPr>
        <p:spPr>
          <a:xfrm rot="506410">
            <a:off x="5035954" y="2997847"/>
            <a:ext cx="4009313" cy="1641187"/>
          </a:xfrm>
          <a:custGeom>
            <a:avLst/>
            <a:gdLst/>
            <a:ahLst/>
            <a:cxnLst/>
            <a:rect l="l" t="t" r="r" b="b"/>
            <a:pathLst>
              <a:path w="4009313" h="1641187">
                <a:moveTo>
                  <a:pt x="0" y="0"/>
                </a:moveTo>
                <a:lnTo>
                  <a:pt x="4009313" y="0"/>
                </a:lnTo>
                <a:lnTo>
                  <a:pt x="4009313" y="1641187"/>
                </a:lnTo>
                <a:lnTo>
                  <a:pt x="0" y="1641187"/>
                </a:lnTo>
                <a:lnTo>
                  <a:pt x="0" y="0"/>
                </a:lnTo>
                <a:close/>
              </a:path>
            </a:pathLst>
          </a:custGeom>
          <a:blipFill>
            <a:blip r:embed="rId5"/>
            <a:stretch>
              <a:fillRect/>
            </a:stretch>
          </a:blipFill>
        </p:spPr>
      </p:sp>
      <p:sp>
        <p:nvSpPr>
          <p:cNvPr id="8" name="Freeform 8"/>
          <p:cNvSpPr/>
          <p:nvPr/>
        </p:nvSpPr>
        <p:spPr>
          <a:xfrm rot="-602524">
            <a:off x="4914336" y="3924579"/>
            <a:ext cx="3362045" cy="1470451"/>
          </a:xfrm>
          <a:custGeom>
            <a:avLst/>
            <a:gdLst/>
            <a:ahLst/>
            <a:cxnLst/>
            <a:rect l="l" t="t" r="r" b="b"/>
            <a:pathLst>
              <a:path w="3362045" h="1470451">
                <a:moveTo>
                  <a:pt x="0" y="0"/>
                </a:moveTo>
                <a:lnTo>
                  <a:pt x="3362045" y="0"/>
                </a:lnTo>
                <a:lnTo>
                  <a:pt x="3362045" y="1470451"/>
                </a:lnTo>
                <a:lnTo>
                  <a:pt x="0" y="1470451"/>
                </a:lnTo>
                <a:lnTo>
                  <a:pt x="0" y="0"/>
                </a:lnTo>
                <a:close/>
              </a:path>
            </a:pathLst>
          </a:custGeom>
          <a:blipFill>
            <a:blip r:embed="rId6"/>
            <a:stretch>
              <a:fillRect t="-9725" r="-11489"/>
            </a:stretch>
          </a:blipFill>
        </p:spPr>
      </p:sp>
      <p:sp>
        <p:nvSpPr>
          <p:cNvPr id="9" name="Freeform 9"/>
          <p:cNvSpPr/>
          <p:nvPr/>
        </p:nvSpPr>
        <p:spPr>
          <a:xfrm rot="1052260">
            <a:off x="4807965" y="5200865"/>
            <a:ext cx="3830573" cy="1552353"/>
          </a:xfrm>
          <a:custGeom>
            <a:avLst/>
            <a:gdLst/>
            <a:ahLst/>
            <a:cxnLst/>
            <a:rect l="l" t="t" r="r" b="b"/>
            <a:pathLst>
              <a:path w="3830573" h="1552353">
                <a:moveTo>
                  <a:pt x="0" y="0"/>
                </a:moveTo>
                <a:lnTo>
                  <a:pt x="3830573" y="0"/>
                </a:lnTo>
                <a:lnTo>
                  <a:pt x="3830573" y="1552353"/>
                </a:lnTo>
                <a:lnTo>
                  <a:pt x="0" y="1552353"/>
                </a:lnTo>
                <a:lnTo>
                  <a:pt x="0" y="0"/>
                </a:lnTo>
                <a:close/>
              </a:path>
            </a:pathLst>
          </a:custGeom>
          <a:blipFill>
            <a:blip r:embed="rId7"/>
            <a:stretch>
              <a:fillRect l="-18218" r="-21532"/>
            </a:stretch>
          </a:blipFill>
        </p:spPr>
      </p:sp>
      <p:sp>
        <p:nvSpPr>
          <p:cNvPr id="10" name="Freeform 10"/>
          <p:cNvSpPr/>
          <p:nvPr/>
        </p:nvSpPr>
        <p:spPr>
          <a:xfrm>
            <a:off x="3087921" y="8327328"/>
            <a:ext cx="1723966" cy="510241"/>
          </a:xfrm>
          <a:custGeom>
            <a:avLst/>
            <a:gdLst/>
            <a:ahLst/>
            <a:cxnLst/>
            <a:rect l="l" t="t" r="r" b="b"/>
            <a:pathLst>
              <a:path w="1723966" h="510241">
                <a:moveTo>
                  <a:pt x="0" y="0"/>
                </a:moveTo>
                <a:lnTo>
                  <a:pt x="1723966" y="0"/>
                </a:lnTo>
                <a:lnTo>
                  <a:pt x="1723966" y="510241"/>
                </a:lnTo>
                <a:lnTo>
                  <a:pt x="0" y="510241"/>
                </a:lnTo>
                <a:lnTo>
                  <a:pt x="0" y="0"/>
                </a:lnTo>
                <a:close/>
              </a:path>
            </a:pathLst>
          </a:custGeom>
          <a:blipFill>
            <a:blip r:embed="rId8"/>
            <a:stretch>
              <a:fillRect l="-7009" t="-42616" r="-93203" b="-41654"/>
            </a:stretch>
          </a:blipFill>
        </p:spPr>
      </p:sp>
      <p:sp>
        <p:nvSpPr>
          <p:cNvPr id="11" name="Freeform 11"/>
          <p:cNvSpPr/>
          <p:nvPr/>
        </p:nvSpPr>
        <p:spPr>
          <a:xfrm>
            <a:off x="11780155" y="8190437"/>
            <a:ext cx="6507845" cy="2062415"/>
          </a:xfrm>
          <a:custGeom>
            <a:avLst/>
            <a:gdLst/>
            <a:ahLst/>
            <a:cxnLst/>
            <a:rect l="l" t="t" r="r" b="b"/>
            <a:pathLst>
              <a:path w="6507845" h="2062415">
                <a:moveTo>
                  <a:pt x="0" y="0"/>
                </a:moveTo>
                <a:lnTo>
                  <a:pt x="6507845" y="0"/>
                </a:lnTo>
                <a:lnTo>
                  <a:pt x="6507845" y="2062415"/>
                </a:lnTo>
                <a:lnTo>
                  <a:pt x="0" y="2062415"/>
                </a:lnTo>
                <a:lnTo>
                  <a:pt x="0" y="0"/>
                </a:lnTo>
                <a:close/>
              </a:path>
            </a:pathLst>
          </a:custGeom>
          <a:blipFill>
            <a:blip r:embed="rId9"/>
            <a:stretch>
              <a:fillRect t="-9270" r="-4167"/>
            </a:stretch>
          </a:blipFill>
        </p:spPr>
      </p:sp>
      <p:grpSp>
        <p:nvGrpSpPr>
          <p:cNvPr id="12" name="Group 12"/>
          <p:cNvGrpSpPr/>
          <p:nvPr/>
        </p:nvGrpSpPr>
        <p:grpSpPr>
          <a:xfrm>
            <a:off x="5971468" y="8835535"/>
            <a:ext cx="5808687" cy="845530"/>
            <a:chOff x="0" y="0"/>
            <a:chExt cx="4538366" cy="660618"/>
          </a:xfrm>
        </p:grpSpPr>
        <p:sp>
          <p:nvSpPr>
            <p:cNvPr id="13" name="Freeform 13"/>
            <p:cNvSpPr/>
            <p:nvPr/>
          </p:nvSpPr>
          <p:spPr>
            <a:xfrm>
              <a:off x="0" y="655"/>
              <a:ext cx="4537732" cy="659308"/>
            </a:xfrm>
            <a:custGeom>
              <a:avLst/>
              <a:gdLst/>
              <a:ahLst/>
              <a:cxnLst/>
              <a:rect l="l" t="t" r="r" b="b"/>
              <a:pathLst>
                <a:path w="4537732" h="659308">
                  <a:moveTo>
                    <a:pt x="4537331" y="328814"/>
                  </a:moveTo>
                  <a:lnTo>
                    <a:pt x="4133000" y="186"/>
                  </a:lnTo>
                  <a:cubicBezTo>
                    <a:pt x="4132810" y="31"/>
                    <a:pt x="4132548" y="0"/>
                    <a:pt x="4132327" y="105"/>
                  </a:cubicBezTo>
                  <a:cubicBezTo>
                    <a:pt x="4132106" y="210"/>
                    <a:pt x="4131966" y="433"/>
                    <a:pt x="4131966" y="678"/>
                  </a:cubicBezTo>
                  <a:lnTo>
                    <a:pt x="4131966" y="201212"/>
                  </a:lnTo>
                  <a:cubicBezTo>
                    <a:pt x="4131966" y="201948"/>
                    <a:pt x="4131369" y="202545"/>
                    <a:pt x="4130633" y="202545"/>
                  </a:cubicBezTo>
                  <a:lnTo>
                    <a:pt x="1333" y="202545"/>
                  </a:lnTo>
                  <a:cubicBezTo>
                    <a:pt x="597" y="202545"/>
                    <a:pt x="0" y="203142"/>
                    <a:pt x="0" y="203878"/>
                  </a:cubicBezTo>
                  <a:lnTo>
                    <a:pt x="0" y="455430"/>
                  </a:lnTo>
                  <a:cubicBezTo>
                    <a:pt x="0" y="456167"/>
                    <a:pt x="597" y="456763"/>
                    <a:pt x="1333" y="456763"/>
                  </a:cubicBezTo>
                  <a:lnTo>
                    <a:pt x="4130633" y="456763"/>
                  </a:lnTo>
                  <a:cubicBezTo>
                    <a:pt x="4130986" y="456763"/>
                    <a:pt x="4131325" y="456904"/>
                    <a:pt x="4131575" y="457154"/>
                  </a:cubicBezTo>
                  <a:cubicBezTo>
                    <a:pt x="4131825" y="457404"/>
                    <a:pt x="4131966" y="457743"/>
                    <a:pt x="4131966" y="458096"/>
                  </a:cubicBezTo>
                  <a:lnTo>
                    <a:pt x="4131966" y="658630"/>
                  </a:lnTo>
                  <a:cubicBezTo>
                    <a:pt x="4131966" y="658875"/>
                    <a:pt x="4132106" y="659098"/>
                    <a:pt x="4132327" y="659203"/>
                  </a:cubicBezTo>
                  <a:cubicBezTo>
                    <a:pt x="4132548" y="659308"/>
                    <a:pt x="4132810" y="659277"/>
                    <a:pt x="4133000" y="659123"/>
                  </a:cubicBezTo>
                  <a:lnTo>
                    <a:pt x="4537331" y="330495"/>
                  </a:lnTo>
                  <a:cubicBezTo>
                    <a:pt x="4537584" y="330289"/>
                    <a:pt x="4537732" y="329980"/>
                    <a:pt x="4537732" y="329654"/>
                  </a:cubicBezTo>
                  <a:cubicBezTo>
                    <a:pt x="4537732" y="329328"/>
                    <a:pt x="4537584" y="329019"/>
                    <a:pt x="4537331" y="328814"/>
                  </a:cubicBezTo>
                  <a:close/>
                </a:path>
              </a:pathLst>
            </a:custGeom>
            <a:solidFill>
              <a:srgbClr val="315C73"/>
            </a:solidFill>
            <a:ln w="95250" cap="sq">
              <a:solidFill>
                <a:srgbClr val="000000"/>
              </a:solidFill>
              <a:prstDash val="solid"/>
              <a:miter/>
            </a:ln>
          </p:spPr>
        </p:sp>
        <p:sp>
          <p:nvSpPr>
            <p:cNvPr id="14" name="TextBox 14"/>
            <p:cNvSpPr txBox="1"/>
            <p:nvPr/>
          </p:nvSpPr>
          <p:spPr>
            <a:xfrm>
              <a:off x="0" y="165100"/>
              <a:ext cx="4436766" cy="292318"/>
            </a:xfrm>
            <a:prstGeom prst="rect">
              <a:avLst/>
            </a:prstGeom>
          </p:spPr>
          <p:txBody>
            <a:bodyPr lIns="50800" tIns="50800" rIns="50800" bIns="50800" rtlCol="0" anchor="ctr"/>
            <a:lstStyle/>
            <a:p>
              <a:pPr algn="ctr">
                <a:lnSpc>
                  <a:spcPts val="2057"/>
                </a:lnSpc>
              </a:pPr>
              <a:endParaRPr/>
            </a:p>
          </p:txBody>
        </p:sp>
      </p:grpSp>
      <p:sp>
        <p:nvSpPr>
          <p:cNvPr id="15" name="Freeform 15"/>
          <p:cNvSpPr/>
          <p:nvPr/>
        </p:nvSpPr>
        <p:spPr>
          <a:xfrm>
            <a:off x="2200492" y="8837569"/>
            <a:ext cx="3376831" cy="1686993"/>
          </a:xfrm>
          <a:custGeom>
            <a:avLst/>
            <a:gdLst/>
            <a:ahLst/>
            <a:cxnLst/>
            <a:rect l="l" t="t" r="r" b="b"/>
            <a:pathLst>
              <a:path w="3376831" h="1686993">
                <a:moveTo>
                  <a:pt x="0" y="0"/>
                </a:moveTo>
                <a:lnTo>
                  <a:pt x="3376831" y="0"/>
                </a:lnTo>
                <a:lnTo>
                  <a:pt x="3376831" y="1686992"/>
                </a:lnTo>
                <a:lnTo>
                  <a:pt x="0" y="1686992"/>
                </a:lnTo>
                <a:lnTo>
                  <a:pt x="0" y="0"/>
                </a:lnTo>
                <a:close/>
              </a:path>
            </a:pathLst>
          </a:custGeom>
          <a:blipFill>
            <a:blip r:embed="rId10"/>
            <a:stretch>
              <a:fillRect/>
            </a:stretch>
          </a:blipFill>
        </p:spPr>
      </p:sp>
      <p:sp>
        <p:nvSpPr>
          <p:cNvPr id="16" name="Freeform 16"/>
          <p:cNvSpPr/>
          <p:nvPr/>
        </p:nvSpPr>
        <p:spPr>
          <a:xfrm rot="-916754">
            <a:off x="0" y="5145897"/>
            <a:ext cx="3207469" cy="2260671"/>
          </a:xfrm>
          <a:custGeom>
            <a:avLst/>
            <a:gdLst/>
            <a:ahLst/>
            <a:cxnLst/>
            <a:rect l="l" t="t" r="r" b="b"/>
            <a:pathLst>
              <a:path w="3207469" h="2260671">
                <a:moveTo>
                  <a:pt x="0" y="0"/>
                </a:moveTo>
                <a:lnTo>
                  <a:pt x="3207469" y="0"/>
                </a:lnTo>
                <a:lnTo>
                  <a:pt x="3207469" y="2260671"/>
                </a:lnTo>
                <a:lnTo>
                  <a:pt x="0" y="2260671"/>
                </a:lnTo>
                <a:lnTo>
                  <a:pt x="0" y="0"/>
                </a:lnTo>
                <a:close/>
              </a:path>
            </a:pathLst>
          </a:custGeom>
          <a:blipFill>
            <a:blip r:embed="rId11"/>
            <a:stretch>
              <a:fillRect/>
            </a:stretch>
          </a:blipFill>
        </p:spPr>
      </p:sp>
      <p:sp>
        <p:nvSpPr>
          <p:cNvPr id="17" name="Freeform 17"/>
          <p:cNvSpPr/>
          <p:nvPr/>
        </p:nvSpPr>
        <p:spPr>
          <a:xfrm>
            <a:off x="-799273" y="2974576"/>
            <a:ext cx="3920368" cy="2171321"/>
          </a:xfrm>
          <a:custGeom>
            <a:avLst/>
            <a:gdLst/>
            <a:ahLst/>
            <a:cxnLst/>
            <a:rect l="l" t="t" r="r" b="b"/>
            <a:pathLst>
              <a:path w="3920368" h="2171321">
                <a:moveTo>
                  <a:pt x="0" y="0"/>
                </a:moveTo>
                <a:lnTo>
                  <a:pt x="3920368" y="0"/>
                </a:lnTo>
                <a:lnTo>
                  <a:pt x="3920368" y="2171321"/>
                </a:lnTo>
                <a:lnTo>
                  <a:pt x="0" y="2171321"/>
                </a:lnTo>
                <a:lnTo>
                  <a:pt x="0" y="0"/>
                </a:lnTo>
                <a:close/>
              </a:path>
            </a:pathLst>
          </a:custGeom>
          <a:blipFill>
            <a:blip r:embed="rId12"/>
            <a:stretch>
              <a:fillRect/>
            </a:stretch>
          </a:blipFill>
        </p:spPr>
      </p:sp>
      <p:sp>
        <p:nvSpPr>
          <p:cNvPr id="18" name="Freeform 18"/>
          <p:cNvSpPr/>
          <p:nvPr/>
        </p:nvSpPr>
        <p:spPr>
          <a:xfrm rot="-662108">
            <a:off x="1887965" y="2319455"/>
            <a:ext cx="1515412" cy="2646529"/>
          </a:xfrm>
          <a:custGeom>
            <a:avLst/>
            <a:gdLst/>
            <a:ahLst/>
            <a:cxnLst/>
            <a:rect l="l" t="t" r="r" b="b"/>
            <a:pathLst>
              <a:path w="1515412" h="2646529">
                <a:moveTo>
                  <a:pt x="0" y="0"/>
                </a:moveTo>
                <a:lnTo>
                  <a:pt x="1515411" y="0"/>
                </a:lnTo>
                <a:lnTo>
                  <a:pt x="1515411" y="2646529"/>
                </a:lnTo>
                <a:lnTo>
                  <a:pt x="0" y="2646529"/>
                </a:lnTo>
                <a:lnTo>
                  <a:pt x="0" y="0"/>
                </a:lnTo>
                <a:close/>
              </a:path>
            </a:pathLst>
          </a:custGeom>
          <a:blipFill>
            <a:blip r:embed="rId13"/>
            <a:stretch>
              <a:fillRect t="-4728" b="-16154"/>
            </a:stretch>
          </a:blipFill>
        </p:spPr>
      </p:sp>
      <p:sp>
        <p:nvSpPr>
          <p:cNvPr id="19" name="TextBox 19"/>
          <p:cNvSpPr txBox="1"/>
          <p:nvPr/>
        </p:nvSpPr>
        <p:spPr>
          <a:xfrm>
            <a:off x="11040094" y="1535048"/>
            <a:ext cx="6074021" cy="1576069"/>
          </a:xfrm>
          <a:prstGeom prst="rect">
            <a:avLst/>
          </a:prstGeom>
        </p:spPr>
        <p:txBody>
          <a:bodyPr lIns="0" tIns="0" rIns="0" bIns="0" rtlCol="0" anchor="t">
            <a:spAutoFit/>
          </a:bodyPr>
          <a:lstStyle/>
          <a:p>
            <a:pPr algn="ctr">
              <a:lnSpc>
                <a:spcPts val="12880"/>
              </a:lnSpc>
            </a:pPr>
            <a:r>
              <a:rPr lang="en-US" sz="9200">
                <a:solidFill>
                  <a:srgbClr val="315C73"/>
                </a:solidFill>
                <a:latin typeface="Gagalin"/>
                <a:ea typeface="Gagalin"/>
                <a:cs typeface="Gagalin"/>
                <a:sym typeface="Gagalin"/>
              </a:rPr>
              <a:t>Trend Lens</a:t>
            </a:r>
          </a:p>
        </p:txBody>
      </p:sp>
      <p:sp>
        <p:nvSpPr>
          <p:cNvPr id="20" name="TextBox 20"/>
          <p:cNvSpPr txBox="1"/>
          <p:nvPr/>
        </p:nvSpPr>
        <p:spPr>
          <a:xfrm>
            <a:off x="9917877" y="5762423"/>
            <a:ext cx="8431008" cy="2113355"/>
          </a:xfrm>
          <a:prstGeom prst="rect">
            <a:avLst/>
          </a:prstGeom>
        </p:spPr>
        <p:txBody>
          <a:bodyPr lIns="0" tIns="0" rIns="0" bIns="0" rtlCol="0" anchor="t">
            <a:spAutoFit/>
          </a:bodyPr>
          <a:lstStyle/>
          <a:p>
            <a:pPr algn="ctr">
              <a:lnSpc>
                <a:spcPts val="4405"/>
              </a:lnSpc>
            </a:pPr>
            <a:r>
              <a:rPr lang="en-US" sz="3147" u="sng">
                <a:solidFill>
                  <a:srgbClr val="000000"/>
                </a:solidFill>
                <a:latin typeface="Canva Sans Bold Italics"/>
                <a:ea typeface="Canva Sans Bold Italics"/>
                <a:cs typeface="Canva Sans Bold Italics"/>
                <a:sym typeface="Canva Sans Bold Italics"/>
              </a:rPr>
              <a:t>Team details:</a:t>
            </a:r>
          </a:p>
          <a:p>
            <a:pPr algn="ctr">
              <a:lnSpc>
                <a:spcPts val="4125"/>
              </a:lnSpc>
            </a:pPr>
            <a:r>
              <a:rPr lang="en-US" sz="2947">
                <a:solidFill>
                  <a:srgbClr val="000000"/>
                </a:solidFill>
                <a:latin typeface="Canva Sans Bold"/>
                <a:ea typeface="Canva Sans Bold"/>
                <a:cs typeface="Canva Sans Bold"/>
                <a:sym typeface="Canva Sans Bold"/>
              </a:rPr>
              <a:t>Members- Riya Kumari,Khushi Chaudhary</a:t>
            </a:r>
          </a:p>
          <a:p>
            <a:pPr algn="ctr">
              <a:lnSpc>
                <a:spcPts val="4125"/>
              </a:lnSpc>
            </a:pPr>
            <a:r>
              <a:rPr lang="en-US" sz="2947">
                <a:solidFill>
                  <a:srgbClr val="000000"/>
                </a:solidFill>
                <a:latin typeface="Canva Sans Bold"/>
                <a:ea typeface="Canva Sans Bold"/>
                <a:cs typeface="Canva Sans Bold"/>
                <a:sym typeface="Canva Sans Bold"/>
              </a:rPr>
              <a:t>Topic-Trend Identification and Trend Centric Recommendations</a:t>
            </a:r>
          </a:p>
        </p:txBody>
      </p:sp>
      <p:sp>
        <p:nvSpPr>
          <p:cNvPr id="21" name="TextBox 21"/>
          <p:cNvSpPr txBox="1"/>
          <p:nvPr/>
        </p:nvSpPr>
        <p:spPr>
          <a:xfrm>
            <a:off x="9915525" y="3252338"/>
            <a:ext cx="8203367" cy="1891162"/>
          </a:xfrm>
          <a:prstGeom prst="rect">
            <a:avLst/>
          </a:prstGeom>
        </p:spPr>
        <p:txBody>
          <a:bodyPr lIns="0" tIns="0" rIns="0" bIns="0" rtlCol="0" anchor="t">
            <a:spAutoFit/>
          </a:bodyPr>
          <a:lstStyle/>
          <a:p>
            <a:pPr algn="ctr">
              <a:lnSpc>
                <a:spcPts val="7587"/>
              </a:lnSpc>
            </a:pPr>
            <a:r>
              <a:rPr lang="en-US" sz="5419">
                <a:solidFill>
                  <a:srgbClr val="315C73"/>
                </a:solidFill>
                <a:latin typeface="Gagalin"/>
                <a:ea typeface="Gagalin"/>
                <a:cs typeface="Gagalin"/>
                <a:sym typeface="Gagalin"/>
              </a:rPr>
              <a:t>Identify The Trends and Get Recommendation</a:t>
            </a:r>
          </a:p>
        </p:txBody>
      </p:sp>
      <p:sp>
        <p:nvSpPr>
          <p:cNvPr id="22" name="TextBox 22"/>
          <p:cNvSpPr txBox="1"/>
          <p:nvPr/>
        </p:nvSpPr>
        <p:spPr>
          <a:xfrm>
            <a:off x="11657435" y="5088747"/>
            <a:ext cx="4839337" cy="521275"/>
          </a:xfrm>
          <a:prstGeom prst="rect">
            <a:avLst/>
          </a:prstGeom>
        </p:spPr>
        <p:txBody>
          <a:bodyPr lIns="0" tIns="0" rIns="0" bIns="0" rtlCol="0" anchor="t">
            <a:spAutoFit/>
          </a:bodyPr>
          <a:lstStyle/>
          <a:p>
            <a:pPr algn="ctr">
              <a:lnSpc>
                <a:spcPts val="4343"/>
              </a:lnSpc>
            </a:pPr>
            <a:r>
              <a:rPr lang="en-US" sz="3102" u="sng">
                <a:solidFill>
                  <a:srgbClr val="000000"/>
                </a:solidFill>
                <a:latin typeface="Canva Sans Bold Italics"/>
                <a:ea typeface="Canva Sans Bold Italics"/>
                <a:cs typeface="Canva Sans Bold Italics"/>
                <a:sym typeface="Canva Sans Bold Italics"/>
              </a:rPr>
              <a:t>Team Name: </a:t>
            </a:r>
            <a:r>
              <a:rPr lang="en-US" sz="3102">
                <a:solidFill>
                  <a:srgbClr val="000000"/>
                </a:solidFill>
                <a:latin typeface="Canva Sans Bold"/>
                <a:ea typeface="Canva Sans Bold"/>
                <a:cs typeface="Canva Sans Bold"/>
                <a:sym typeface="Canva Sans Bold"/>
              </a:rPr>
              <a:t>Hercode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15C73"/>
        </a:solidFill>
        <a:effectLst/>
      </p:bgPr>
    </p:bg>
    <p:spTree>
      <p:nvGrpSpPr>
        <p:cNvPr id="1" name=""/>
        <p:cNvGrpSpPr/>
        <p:nvPr/>
      </p:nvGrpSpPr>
      <p:grpSpPr>
        <a:xfrm>
          <a:off x="0" y="0"/>
          <a:ext cx="0" cy="0"/>
          <a:chOff x="0" y="0"/>
          <a:chExt cx="0" cy="0"/>
        </a:xfrm>
      </p:grpSpPr>
      <p:sp>
        <p:nvSpPr>
          <p:cNvPr id="2" name="Freeform 2"/>
          <p:cNvSpPr/>
          <p:nvPr/>
        </p:nvSpPr>
        <p:spPr>
          <a:xfrm rot="714201">
            <a:off x="458642" y="77992"/>
            <a:ext cx="6421679" cy="4276938"/>
          </a:xfrm>
          <a:custGeom>
            <a:avLst/>
            <a:gdLst/>
            <a:ahLst/>
            <a:cxnLst/>
            <a:rect l="l" t="t" r="r" b="b"/>
            <a:pathLst>
              <a:path w="6421679" h="4276938">
                <a:moveTo>
                  <a:pt x="0" y="0"/>
                </a:moveTo>
                <a:lnTo>
                  <a:pt x="6421679" y="0"/>
                </a:lnTo>
                <a:lnTo>
                  <a:pt x="6421679" y="4276938"/>
                </a:lnTo>
                <a:lnTo>
                  <a:pt x="0" y="4276938"/>
                </a:lnTo>
                <a:lnTo>
                  <a:pt x="0" y="0"/>
                </a:lnTo>
                <a:close/>
              </a:path>
            </a:pathLst>
          </a:custGeom>
          <a:blipFill>
            <a:blip r:embed="rId2"/>
            <a:stretch>
              <a:fillRect/>
            </a:stretch>
          </a:blipFill>
        </p:spPr>
      </p:sp>
      <p:sp>
        <p:nvSpPr>
          <p:cNvPr id="3" name="Freeform 3"/>
          <p:cNvSpPr/>
          <p:nvPr/>
        </p:nvSpPr>
        <p:spPr>
          <a:xfrm rot="-561120">
            <a:off x="77651" y="3108524"/>
            <a:ext cx="4480514" cy="3360385"/>
          </a:xfrm>
          <a:custGeom>
            <a:avLst/>
            <a:gdLst/>
            <a:ahLst/>
            <a:cxnLst/>
            <a:rect l="l" t="t" r="r" b="b"/>
            <a:pathLst>
              <a:path w="4480514" h="3360385">
                <a:moveTo>
                  <a:pt x="0" y="0"/>
                </a:moveTo>
                <a:lnTo>
                  <a:pt x="4480514" y="0"/>
                </a:lnTo>
                <a:lnTo>
                  <a:pt x="4480514" y="3360385"/>
                </a:lnTo>
                <a:lnTo>
                  <a:pt x="0" y="3360385"/>
                </a:lnTo>
                <a:lnTo>
                  <a:pt x="0" y="0"/>
                </a:lnTo>
                <a:close/>
              </a:path>
            </a:pathLst>
          </a:custGeom>
          <a:blipFill>
            <a:blip r:embed="rId3"/>
            <a:stretch>
              <a:fillRect/>
            </a:stretch>
          </a:blipFill>
        </p:spPr>
      </p:sp>
      <p:sp>
        <p:nvSpPr>
          <p:cNvPr id="4" name="Freeform 4"/>
          <p:cNvSpPr/>
          <p:nvPr/>
        </p:nvSpPr>
        <p:spPr>
          <a:xfrm>
            <a:off x="3260673" y="4637376"/>
            <a:ext cx="3636321" cy="4491292"/>
          </a:xfrm>
          <a:custGeom>
            <a:avLst/>
            <a:gdLst/>
            <a:ahLst/>
            <a:cxnLst/>
            <a:rect l="l" t="t" r="r" b="b"/>
            <a:pathLst>
              <a:path w="3636321" h="4491292">
                <a:moveTo>
                  <a:pt x="0" y="0"/>
                </a:moveTo>
                <a:lnTo>
                  <a:pt x="3636320" y="0"/>
                </a:lnTo>
                <a:lnTo>
                  <a:pt x="3636320" y="4491293"/>
                </a:lnTo>
                <a:lnTo>
                  <a:pt x="0" y="4491293"/>
                </a:lnTo>
                <a:lnTo>
                  <a:pt x="0" y="0"/>
                </a:lnTo>
                <a:close/>
              </a:path>
            </a:pathLst>
          </a:custGeom>
          <a:blipFill>
            <a:blip r:embed="rId4"/>
            <a:stretch>
              <a:fillRect l="-10916" r="-12595"/>
            </a:stretch>
          </a:blipFill>
        </p:spPr>
      </p:sp>
      <p:sp>
        <p:nvSpPr>
          <p:cNvPr id="5" name="Freeform 5"/>
          <p:cNvSpPr/>
          <p:nvPr/>
        </p:nvSpPr>
        <p:spPr>
          <a:xfrm rot="1717646">
            <a:off x="-222533" y="5846566"/>
            <a:ext cx="4502531" cy="3325441"/>
          </a:xfrm>
          <a:custGeom>
            <a:avLst/>
            <a:gdLst/>
            <a:ahLst/>
            <a:cxnLst/>
            <a:rect l="l" t="t" r="r" b="b"/>
            <a:pathLst>
              <a:path w="4502531" h="3325441">
                <a:moveTo>
                  <a:pt x="0" y="0"/>
                </a:moveTo>
                <a:lnTo>
                  <a:pt x="4502531" y="0"/>
                </a:lnTo>
                <a:lnTo>
                  <a:pt x="4502531" y="3325441"/>
                </a:lnTo>
                <a:lnTo>
                  <a:pt x="0" y="3325441"/>
                </a:lnTo>
                <a:lnTo>
                  <a:pt x="0" y="0"/>
                </a:lnTo>
                <a:close/>
              </a:path>
            </a:pathLst>
          </a:custGeom>
          <a:blipFill>
            <a:blip r:embed="rId5"/>
            <a:stretch>
              <a:fillRect/>
            </a:stretch>
          </a:blipFill>
        </p:spPr>
      </p:sp>
      <p:sp>
        <p:nvSpPr>
          <p:cNvPr id="6" name="TextBox 6"/>
          <p:cNvSpPr txBox="1"/>
          <p:nvPr/>
        </p:nvSpPr>
        <p:spPr>
          <a:xfrm>
            <a:off x="9144000" y="757556"/>
            <a:ext cx="7848600" cy="1566544"/>
          </a:xfrm>
          <a:prstGeom prst="rect">
            <a:avLst/>
          </a:prstGeom>
        </p:spPr>
        <p:txBody>
          <a:bodyPr wrap="square" lIns="0" tIns="0" rIns="0" bIns="0" rtlCol="0" anchor="t">
            <a:spAutoFit/>
          </a:bodyPr>
          <a:lstStyle/>
          <a:p>
            <a:pPr algn="ctr">
              <a:lnSpc>
                <a:spcPts val="12880"/>
              </a:lnSpc>
            </a:pPr>
            <a:r>
              <a:rPr lang="en-US" sz="9200" dirty="0">
                <a:solidFill>
                  <a:srgbClr val="FFFFFF"/>
                </a:solidFill>
                <a:latin typeface="Canva Sans Bold"/>
                <a:ea typeface="Canva Sans Bold"/>
                <a:cs typeface="Canva Sans Bold"/>
                <a:sym typeface="Canva Sans Bold"/>
              </a:rPr>
              <a:t>The Problem</a:t>
            </a:r>
          </a:p>
        </p:txBody>
      </p:sp>
      <p:sp>
        <p:nvSpPr>
          <p:cNvPr id="7" name="TextBox 7"/>
          <p:cNvSpPr txBox="1"/>
          <p:nvPr/>
        </p:nvSpPr>
        <p:spPr>
          <a:xfrm>
            <a:off x="7647894" y="2709665"/>
            <a:ext cx="10255264" cy="3798272"/>
          </a:xfrm>
          <a:prstGeom prst="rect">
            <a:avLst/>
          </a:prstGeom>
        </p:spPr>
        <p:txBody>
          <a:bodyPr lIns="0" tIns="0" rIns="0" bIns="0" rtlCol="0" anchor="t">
            <a:spAutoFit/>
          </a:bodyPr>
          <a:lstStyle/>
          <a:p>
            <a:pPr marL="585463" lvl="1" indent="-292731" algn="ctr">
              <a:lnSpc>
                <a:spcPts val="3796"/>
              </a:lnSpc>
              <a:buFont typeface="Arial"/>
              <a:buChar char="•"/>
            </a:pPr>
            <a:r>
              <a:rPr lang="en-US" sz="2711">
                <a:solidFill>
                  <a:srgbClr val="FFFFFF"/>
                </a:solidFill>
                <a:latin typeface="Canva Sans"/>
                <a:ea typeface="Canva Sans"/>
                <a:cs typeface="Canva Sans"/>
                <a:sym typeface="Canva Sans"/>
              </a:rPr>
              <a:t>  As the influence of social media continues to grow, especially among the youth, staying updated with the latest trends has become crucial for businesses. </a:t>
            </a:r>
          </a:p>
          <a:p>
            <a:pPr algn="ctr">
              <a:lnSpc>
                <a:spcPts val="3796"/>
              </a:lnSpc>
            </a:pPr>
            <a:endParaRPr lang="en-US" sz="2711">
              <a:solidFill>
                <a:srgbClr val="FFFFFF"/>
              </a:solidFill>
              <a:latin typeface="Canva Sans"/>
              <a:ea typeface="Canva Sans"/>
              <a:cs typeface="Canva Sans"/>
              <a:sym typeface="Canva Sans"/>
            </a:endParaRPr>
          </a:p>
          <a:p>
            <a:pPr marL="585463" lvl="1" indent="-292731" algn="ctr">
              <a:lnSpc>
                <a:spcPts val="3796"/>
              </a:lnSpc>
              <a:buFont typeface="Arial"/>
              <a:buChar char="•"/>
            </a:pPr>
            <a:r>
              <a:rPr lang="en-US" sz="2711">
                <a:solidFill>
                  <a:srgbClr val="FFFFFF"/>
                </a:solidFill>
                <a:latin typeface="Canva Sans"/>
                <a:ea typeface="Canva Sans"/>
                <a:cs typeface="Canva Sans"/>
                <a:sym typeface="Canva Sans"/>
              </a:rPr>
              <a:t>The fashion and lifestyle choices of young people are heavily influenced by what they see on platforms like Instagram, YouTube, Twitter, and Facebook.</a:t>
            </a:r>
          </a:p>
          <a:p>
            <a:pPr algn="ctr">
              <a:lnSpc>
                <a:spcPts val="3796"/>
              </a:lnSpc>
            </a:pPr>
            <a:endParaRPr lang="en-US" sz="2711">
              <a:solidFill>
                <a:srgbClr val="FFFFFF"/>
              </a:solidFill>
              <a:latin typeface="Canva Sans"/>
              <a:ea typeface="Canva Sans"/>
              <a:cs typeface="Canva Sans"/>
              <a:sym typeface="Canva Sans"/>
            </a:endParaRPr>
          </a:p>
        </p:txBody>
      </p:sp>
      <p:sp>
        <p:nvSpPr>
          <p:cNvPr id="8" name="TextBox 8"/>
          <p:cNvSpPr txBox="1"/>
          <p:nvPr/>
        </p:nvSpPr>
        <p:spPr>
          <a:xfrm>
            <a:off x="7647894" y="6450787"/>
            <a:ext cx="10255264" cy="3322421"/>
          </a:xfrm>
          <a:prstGeom prst="rect">
            <a:avLst/>
          </a:prstGeom>
        </p:spPr>
        <p:txBody>
          <a:bodyPr lIns="0" tIns="0" rIns="0" bIns="0" rtlCol="0" anchor="t">
            <a:spAutoFit/>
          </a:bodyPr>
          <a:lstStyle/>
          <a:p>
            <a:pPr marL="582075" lvl="1" indent="-291038" algn="ctr">
              <a:lnSpc>
                <a:spcPts val="3774"/>
              </a:lnSpc>
              <a:buFont typeface="Arial"/>
              <a:buChar char="•"/>
            </a:pPr>
            <a:r>
              <a:rPr lang="en-US" sz="2696">
                <a:solidFill>
                  <a:srgbClr val="FFFFFF"/>
                </a:solidFill>
                <a:latin typeface="Canva Sans"/>
                <a:ea typeface="Canva Sans"/>
                <a:cs typeface="Canva Sans"/>
                <a:sym typeface="Canva Sans"/>
              </a:rPr>
              <a:t>Youth are increasingly driven by the latest trends they observe on social media. However, it’s challenging for businesses to keep up with these rapidly changing trends.</a:t>
            </a:r>
          </a:p>
          <a:p>
            <a:pPr algn="ctr">
              <a:lnSpc>
                <a:spcPts val="3774"/>
              </a:lnSpc>
            </a:pPr>
            <a:r>
              <a:rPr lang="en-US" sz="2696">
                <a:solidFill>
                  <a:srgbClr val="FFFFFF"/>
                </a:solidFill>
                <a:latin typeface="Canva Sans"/>
                <a:ea typeface="Canva Sans"/>
                <a:cs typeface="Canva Sans"/>
                <a:sym typeface="Canva Sans"/>
              </a:rPr>
              <a:t> </a:t>
            </a:r>
          </a:p>
          <a:p>
            <a:pPr marL="582075" lvl="1" indent="-291038" algn="ctr">
              <a:lnSpc>
                <a:spcPts val="3774"/>
              </a:lnSpc>
              <a:buFont typeface="Arial"/>
              <a:buChar char="•"/>
            </a:pPr>
            <a:r>
              <a:rPr lang="en-US" sz="2696">
                <a:solidFill>
                  <a:srgbClr val="FFFFFF"/>
                </a:solidFill>
                <a:latin typeface="Canva Sans"/>
                <a:ea typeface="Canva Sans"/>
                <a:cs typeface="Canva Sans"/>
                <a:sym typeface="Canva Sans"/>
              </a:rPr>
              <a:t>Traditional market research methods are often too slow to capture the fast pace of these trends, leading to missed opportunities and outdated products.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15C73"/>
        </a:solidFill>
        <a:effectLst/>
      </p:bgPr>
    </p:bg>
    <p:spTree>
      <p:nvGrpSpPr>
        <p:cNvPr id="1" name=""/>
        <p:cNvGrpSpPr/>
        <p:nvPr/>
      </p:nvGrpSpPr>
      <p:grpSpPr>
        <a:xfrm>
          <a:off x="0" y="0"/>
          <a:ext cx="0" cy="0"/>
          <a:chOff x="0" y="0"/>
          <a:chExt cx="0" cy="0"/>
        </a:xfrm>
      </p:grpSpPr>
      <p:sp>
        <p:nvSpPr>
          <p:cNvPr id="2" name="Freeform 2"/>
          <p:cNvSpPr/>
          <p:nvPr/>
        </p:nvSpPr>
        <p:spPr>
          <a:xfrm>
            <a:off x="4321570" y="93281"/>
            <a:ext cx="901370" cy="894740"/>
          </a:xfrm>
          <a:custGeom>
            <a:avLst/>
            <a:gdLst/>
            <a:ahLst/>
            <a:cxnLst/>
            <a:rect l="l" t="t" r="r" b="b"/>
            <a:pathLst>
              <a:path w="901370" h="894740">
                <a:moveTo>
                  <a:pt x="0" y="0"/>
                </a:moveTo>
                <a:lnTo>
                  <a:pt x="901371" y="0"/>
                </a:lnTo>
                <a:lnTo>
                  <a:pt x="901371" y="894740"/>
                </a:lnTo>
                <a:lnTo>
                  <a:pt x="0" y="894740"/>
                </a:lnTo>
                <a:lnTo>
                  <a:pt x="0" y="0"/>
                </a:lnTo>
                <a:close/>
              </a:path>
            </a:pathLst>
          </a:custGeom>
          <a:blipFill>
            <a:blip r:embed="rId2"/>
            <a:stretch>
              <a:fillRect t="-5274"/>
            </a:stretch>
          </a:blipFill>
        </p:spPr>
      </p:sp>
      <p:sp>
        <p:nvSpPr>
          <p:cNvPr id="3" name="AutoShape 3"/>
          <p:cNvSpPr/>
          <p:nvPr/>
        </p:nvSpPr>
        <p:spPr>
          <a:xfrm flipH="1">
            <a:off x="2961161" y="988021"/>
            <a:ext cx="1811095" cy="558763"/>
          </a:xfrm>
          <a:prstGeom prst="line">
            <a:avLst/>
          </a:prstGeom>
          <a:ln w="123825" cap="flat">
            <a:solidFill>
              <a:srgbClr val="FFFFFF"/>
            </a:solidFill>
            <a:prstDash val="solid"/>
            <a:headEnd type="none" w="sm" len="sm"/>
            <a:tailEnd type="arrow" w="med" len="sm"/>
          </a:ln>
        </p:spPr>
      </p:sp>
      <p:sp>
        <p:nvSpPr>
          <p:cNvPr id="4" name="AutoShape 4"/>
          <p:cNvSpPr/>
          <p:nvPr/>
        </p:nvSpPr>
        <p:spPr>
          <a:xfrm>
            <a:off x="8985256" y="2184784"/>
            <a:ext cx="0" cy="2478806"/>
          </a:xfrm>
          <a:prstGeom prst="line">
            <a:avLst/>
          </a:prstGeom>
          <a:ln w="247650" cap="flat">
            <a:solidFill>
              <a:srgbClr val="FFFFFF"/>
            </a:solidFill>
            <a:prstDash val="solid"/>
            <a:headEnd type="none" w="sm" len="sm"/>
            <a:tailEnd type="triangle" w="lg" len="med"/>
          </a:ln>
        </p:spPr>
      </p:sp>
      <p:sp>
        <p:nvSpPr>
          <p:cNvPr id="5" name="Freeform 5"/>
          <p:cNvSpPr/>
          <p:nvPr/>
        </p:nvSpPr>
        <p:spPr>
          <a:xfrm>
            <a:off x="222870" y="1546783"/>
            <a:ext cx="5476581" cy="2849807"/>
          </a:xfrm>
          <a:custGeom>
            <a:avLst/>
            <a:gdLst/>
            <a:ahLst/>
            <a:cxnLst/>
            <a:rect l="l" t="t" r="r" b="b"/>
            <a:pathLst>
              <a:path w="5476581" h="2849807">
                <a:moveTo>
                  <a:pt x="0" y="0"/>
                </a:moveTo>
                <a:lnTo>
                  <a:pt x="5476581" y="0"/>
                </a:lnTo>
                <a:lnTo>
                  <a:pt x="5476581" y="2849807"/>
                </a:lnTo>
                <a:lnTo>
                  <a:pt x="0" y="2849807"/>
                </a:lnTo>
                <a:lnTo>
                  <a:pt x="0" y="0"/>
                </a:lnTo>
                <a:close/>
              </a:path>
            </a:pathLst>
          </a:custGeom>
          <a:blipFill>
            <a:blip r:embed="rId3"/>
            <a:stretch>
              <a:fillRect t="-21518" b="-21518"/>
            </a:stretch>
          </a:blipFill>
        </p:spPr>
      </p:sp>
      <p:sp>
        <p:nvSpPr>
          <p:cNvPr id="6" name="Freeform 6"/>
          <p:cNvSpPr/>
          <p:nvPr/>
        </p:nvSpPr>
        <p:spPr>
          <a:xfrm>
            <a:off x="0" y="4608253"/>
            <a:ext cx="792801" cy="792801"/>
          </a:xfrm>
          <a:custGeom>
            <a:avLst/>
            <a:gdLst/>
            <a:ahLst/>
            <a:cxnLst/>
            <a:rect l="l" t="t" r="r" b="b"/>
            <a:pathLst>
              <a:path w="792801" h="792801">
                <a:moveTo>
                  <a:pt x="0" y="0"/>
                </a:moveTo>
                <a:lnTo>
                  <a:pt x="792801" y="0"/>
                </a:lnTo>
                <a:lnTo>
                  <a:pt x="792801" y="792801"/>
                </a:lnTo>
                <a:lnTo>
                  <a:pt x="0" y="792801"/>
                </a:lnTo>
                <a:lnTo>
                  <a:pt x="0" y="0"/>
                </a:lnTo>
                <a:close/>
              </a:path>
            </a:pathLst>
          </a:custGeom>
          <a:blipFill>
            <a:blip r:embed="rId4"/>
            <a:stretch>
              <a:fillRect/>
            </a:stretch>
          </a:blipFill>
        </p:spPr>
      </p:sp>
      <p:sp>
        <p:nvSpPr>
          <p:cNvPr id="7" name="Freeform 7"/>
          <p:cNvSpPr/>
          <p:nvPr/>
        </p:nvSpPr>
        <p:spPr>
          <a:xfrm rot="2184614">
            <a:off x="1530968" y="4814812"/>
            <a:ext cx="880506" cy="755620"/>
          </a:xfrm>
          <a:custGeom>
            <a:avLst/>
            <a:gdLst/>
            <a:ahLst/>
            <a:cxnLst/>
            <a:rect l="l" t="t" r="r" b="b"/>
            <a:pathLst>
              <a:path w="880506" h="755620">
                <a:moveTo>
                  <a:pt x="0" y="0"/>
                </a:moveTo>
                <a:lnTo>
                  <a:pt x="880505" y="0"/>
                </a:lnTo>
                <a:lnTo>
                  <a:pt x="880505" y="755620"/>
                </a:lnTo>
                <a:lnTo>
                  <a:pt x="0" y="755620"/>
                </a:lnTo>
                <a:lnTo>
                  <a:pt x="0" y="0"/>
                </a:lnTo>
                <a:close/>
              </a:path>
            </a:pathLst>
          </a:custGeom>
          <a:blipFill>
            <a:blip r:embed="rId5"/>
            <a:stretch>
              <a:fillRect l="-15000" t="-28640" b="-21319"/>
            </a:stretch>
          </a:blipFill>
        </p:spPr>
      </p:sp>
      <p:sp>
        <p:nvSpPr>
          <p:cNvPr id="8" name="Freeform 8"/>
          <p:cNvSpPr/>
          <p:nvPr/>
        </p:nvSpPr>
        <p:spPr>
          <a:xfrm>
            <a:off x="-18361" y="8141728"/>
            <a:ext cx="3860289" cy="2145272"/>
          </a:xfrm>
          <a:custGeom>
            <a:avLst/>
            <a:gdLst/>
            <a:ahLst/>
            <a:cxnLst/>
            <a:rect l="l" t="t" r="r" b="b"/>
            <a:pathLst>
              <a:path w="3860289" h="2145272">
                <a:moveTo>
                  <a:pt x="0" y="0"/>
                </a:moveTo>
                <a:lnTo>
                  <a:pt x="3860290" y="0"/>
                </a:lnTo>
                <a:lnTo>
                  <a:pt x="3860290" y="2145272"/>
                </a:lnTo>
                <a:lnTo>
                  <a:pt x="0" y="2145272"/>
                </a:lnTo>
                <a:lnTo>
                  <a:pt x="0" y="0"/>
                </a:lnTo>
                <a:close/>
              </a:path>
            </a:pathLst>
          </a:custGeom>
          <a:blipFill>
            <a:blip r:embed="rId6"/>
            <a:stretch>
              <a:fillRect r="-5897"/>
            </a:stretch>
          </a:blipFill>
        </p:spPr>
      </p:sp>
      <p:sp>
        <p:nvSpPr>
          <p:cNvPr id="9" name="Freeform 9"/>
          <p:cNvSpPr/>
          <p:nvPr/>
        </p:nvSpPr>
        <p:spPr>
          <a:xfrm>
            <a:off x="4895223" y="7420947"/>
            <a:ext cx="4273914" cy="2145272"/>
          </a:xfrm>
          <a:custGeom>
            <a:avLst/>
            <a:gdLst/>
            <a:ahLst/>
            <a:cxnLst/>
            <a:rect l="l" t="t" r="r" b="b"/>
            <a:pathLst>
              <a:path w="4273914" h="2145272">
                <a:moveTo>
                  <a:pt x="0" y="0"/>
                </a:moveTo>
                <a:lnTo>
                  <a:pt x="4273914" y="0"/>
                </a:lnTo>
                <a:lnTo>
                  <a:pt x="4273914" y="2145272"/>
                </a:lnTo>
                <a:lnTo>
                  <a:pt x="0" y="2145272"/>
                </a:lnTo>
                <a:lnTo>
                  <a:pt x="0" y="0"/>
                </a:lnTo>
                <a:close/>
              </a:path>
            </a:pathLst>
          </a:custGeom>
          <a:blipFill>
            <a:blip r:embed="rId7"/>
            <a:stretch>
              <a:fillRect/>
            </a:stretch>
          </a:blipFill>
        </p:spPr>
      </p:sp>
      <p:sp>
        <p:nvSpPr>
          <p:cNvPr id="10" name="Freeform 10"/>
          <p:cNvSpPr/>
          <p:nvPr/>
        </p:nvSpPr>
        <p:spPr>
          <a:xfrm>
            <a:off x="2961161" y="4861236"/>
            <a:ext cx="4071019" cy="2150135"/>
          </a:xfrm>
          <a:custGeom>
            <a:avLst/>
            <a:gdLst/>
            <a:ahLst/>
            <a:cxnLst/>
            <a:rect l="l" t="t" r="r" b="b"/>
            <a:pathLst>
              <a:path w="4071019" h="2150135">
                <a:moveTo>
                  <a:pt x="0" y="0"/>
                </a:moveTo>
                <a:lnTo>
                  <a:pt x="4071019" y="0"/>
                </a:lnTo>
                <a:lnTo>
                  <a:pt x="4071019" y="2150136"/>
                </a:lnTo>
                <a:lnTo>
                  <a:pt x="0" y="2150136"/>
                </a:lnTo>
                <a:lnTo>
                  <a:pt x="0" y="0"/>
                </a:lnTo>
                <a:close/>
              </a:path>
            </a:pathLst>
          </a:custGeom>
          <a:blipFill>
            <a:blip r:embed="rId8"/>
            <a:stretch>
              <a:fillRect/>
            </a:stretch>
          </a:blipFill>
        </p:spPr>
      </p:sp>
      <p:sp>
        <p:nvSpPr>
          <p:cNvPr id="11" name="TextBox 11"/>
          <p:cNvSpPr txBox="1"/>
          <p:nvPr/>
        </p:nvSpPr>
        <p:spPr>
          <a:xfrm>
            <a:off x="0" y="7652841"/>
            <a:ext cx="3690892" cy="492519"/>
          </a:xfrm>
          <a:prstGeom prst="rect">
            <a:avLst/>
          </a:prstGeom>
        </p:spPr>
        <p:txBody>
          <a:bodyPr lIns="0" tIns="0" rIns="0" bIns="0" rtlCol="0" anchor="t">
            <a:spAutoFit/>
          </a:bodyPr>
          <a:lstStyle/>
          <a:p>
            <a:pPr algn="ctr">
              <a:lnSpc>
                <a:spcPts val="4090"/>
              </a:lnSpc>
            </a:pPr>
            <a:r>
              <a:rPr lang="en-US" sz="2921">
                <a:solidFill>
                  <a:srgbClr val="FFFFFF"/>
                </a:solidFill>
                <a:latin typeface="Canva Sans Bold"/>
                <a:ea typeface="Canva Sans Bold"/>
                <a:cs typeface="Canva Sans Bold"/>
                <a:sym typeface="Canva Sans Bold"/>
              </a:rPr>
              <a:t>Movie centric query</a:t>
            </a:r>
          </a:p>
        </p:txBody>
      </p:sp>
      <p:sp>
        <p:nvSpPr>
          <p:cNvPr id="12" name="AutoShape 12"/>
          <p:cNvSpPr/>
          <p:nvPr/>
        </p:nvSpPr>
        <p:spPr>
          <a:xfrm flipV="1">
            <a:off x="974048" y="5496679"/>
            <a:ext cx="772918" cy="907307"/>
          </a:xfrm>
          <a:prstGeom prst="line">
            <a:avLst/>
          </a:prstGeom>
          <a:ln w="180975" cap="flat">
            <a:solidFill>
              <a:srgbClr val="FFFFFF"/>
            </a:solidFill>
            <a:prstDash val="solid"/>
            <a:headEnd type="none" w="sm" len="sm"/>
            <a:tailEnd type="none" w="sm" len="sm"/>
          </a:ln>
        </p:spPr>
      </p:sp>
      <p:sp>
        <p:nvSpPr>
          <p:cNvPr id="13" name="AutoShape 13"/>
          <p:cNvSpPr/>
          <p:nvPr/>
        </p:nvSpPr>
        <p:spPr>
          <a:xfrm>
            <a:off x="792801" y="6156355"/>
            <a:ext cx="1052645" cy="1544111"/>
          </a:xfrm>
          <a:prstGeom prst="line">
            <a:avLst/>
          </a:prstGeom>
          <a:ln w="142875" cap="flat">
            <a:solidFill>
              <a:srgbClr val="FFFFFF"/>
            </a:solidFill>
            <a:prstDash val="solid"/>
            <a:headEnd type="none" w="sm" len="sm"/>
            <a:tailEnd type="arrow" w="med" len="sm"/>
          </a:ln>
        </p:spPr>
      </p:sp>
      <p:sp>
        <p:nvSpPr>
          <p:cNvPr id="14" name="AutoShape 14"/>
          <p:cNvSpPr/>
          <p:nvPr/>
        </p:nvSpPr>
        <p:spPr>
          <a:xfrm>
            <a:off x="802289" y="6153824"/>
            <a:ext cx="2249529" cy="146496"/>
          </a:xfrm>
          <a:prstGeom prst="line">
            <a:avLst/>
          </a:prstGeom>
          <a:ln w="142875" cap="flat">
            <a:solidFill>
              <a:srgbClr val="FFFFFF"/>
            </a:solidFill>
            <a:prstDash val="solid"/>
            <a:headEnd type="none" w="sm" len="sm"/>
            <a:tailEnd type="arrow" w="med" len="sm"/>
          </a:ln>
        </p:spPr>
      </p:sp>
      <p:sp>
        <p:nvSpPr>
          <p:cNvPr id="15" name="AutoShape 15"/>
          <p:cNvSpPr/>
          <p:nvPr/>
        </p:nvSpPr>
        <p:spPr>
          <a:xfrm>
            <a:off x="803527" y="6191736"/>
            <a:ext cx="4091696" cy="2301846"/>
          </a:xfrm>
          <a:prstGeom prst="line">
            <a:avLst/>
          </a:prstGeom>
          <a:ln w="142875" cap="flat">
            <a:solidFill>
              <a:srgbClr val="FFFFFF"/>
            </a:solidFill>
            <a:prstDash val="solid"/>
            <a:headEnd type="none" w="sm" len="sm"/>
            <a:tailEnd type="arrow" w="med" len="sm"/>
          </a:ln>
        </p:spPr>
      </p:sp>
      <p:sp>
        <p:nvSpPr>
          <p:cNvPr id="16" name="AutoShape 16"/>
          <p:cNvSpPr/>
          <p:nvPr/>
        </p:nvSpPr>
        <p:spPr>
          <a:xfrm>
            <a:off x="408545" y="5382004"/>
            <a:ext cx="1436901" cy="2318462"/>
          </a:xfrm>
          <a:prstGeom prst="line">
            <a:avLst/>
          </a:prstGeom>
          <a:ln w="142875" cap="flat">
            <a:solidFill>
              <a:srgbClr val="FFFFFF"/>
            </a:solidFill>
            <a:prstDash val="solid"/>
            <a:headEnd type="none" w="sm" len="sm"/>
            <a:tailEnd type="arrow" w="med" len="sm"/>
          </a:ln>
        </p:spPr>
      </p:sp>
      <p:sp>
        <p:nvSpPr>
          <p:cNvPr id="17" name="Freeform 17"/>
          <p:cNvSpPr/>
          <p:nvPr/>
        </p:nvSpPr>
        <p:spPr>
          <a:xfrm>
            <a:off x="151037" y="93281"/>
            <a:ext cx="1283528" cy="817621"/>
          </a:xfrm>
          <a:custGeom>
            <a:avLst/>
            <a:gdLst/>
            <a:ahLst/>
            <a:cxnLst/>
            <a:rect l="l" t="t" r="r" b="b"/>
            <a:pathLst>
              <a:path w="1283528" h="817621">
                <a:moveTo>
                  <a:pt x="0" y="0"/>
                </a:moveTo>
                <a:lnTo>
                  <a:pt x="1283528" y="0"/>
                </a:lnTo>
                <a:lnTo>
                  <a:pt x="1283528" y="817622"/>
                </a:lnTo>
                <a:lnTo>
                  <a:pt x="0" y="817622"/>
                </a:lnTo>
                <a:lnTo>
                  <a:pt x="0" y="0"/>
                </a:lnTo>
                <a:close/>
              </a:path>
            </a:pathLst>
          </a:custGeom>
          <a:blipFill>
            <a:blip r:embed="rId9"/>
            <a:stretch>
              <a:fillRect/>
            </a:stretch>
          </a:blipFill>
        </p:spPr>
      </p:sp>
      <p:sp>
        <p:nvSpPr>
          <p:cNvPr id="18" name="TextBox 18"/>
          <p:cNvSpPr txBox="1"/>
          <p:nvPr/>
        </p:nvSpPr>
        <p:spPr>
          <a:xfrm>
            <a:off x="12125109" y="-133350"/>
            <a:ext cx="5629491" cy="1214652"/>
          </a:xfrm>
          <a:prstGeom prst="rect">
            <a:avLst/>
          </a:prstGeom>
        </p:spPr>
        <p:txBody>
          <a:bodyPr wrap="square" lIns="0" tIns="0" rIns="0" bIns="0" rtlCol="0" anchor="t">
            <a:spAutoFit/>
          </a:bodyPr>
          <a:lstStyle/>
          <a:p>
            <a:pPr algn="ctr">
              <a:lnSpc>
                <a:spcPts val="9982"/>
              </a:lnSpc>
            </a:pPr>
            <a:r>
              <a:rPr lang="en-US" sz="7130" dirty="0">
                <a:solidFill>
                  <a:srgbClr val="FFFFFF"/>
                </a:solidFill>
                <a:latin typeface="Canva Sans Bold"/>
                <a:ea typeface="Canva Sans Bold"/>
                <a:cs typeface="Canva Sans Bold"/>
                <a:sym typeface="Canva Sans Bold"/>
              </a:rPr>
              <a:t>Attack No-1</a:t>
            </a:r>
          </a:p>
        </p:txBody>
      </p:sp>
      <p:sp>
        <p:nvSpPr>
          <p:cNvPr id="19" name="TextBox 19"/>
          <p:cNvSpPr txBox="1"/>
          <p:nvPr/>
        </p:nvSpPr>
        <p:spPr>
          <a:xfrm>
            <a:off x="11049044" y="2118109"/>
            <a:ext cx="7238956" cy="8297747"/>
          </a:xfrm>
          <a:prstGeom prst="rect">
            <a:avLst/>
          </a:prstGeom>
        </p:spPr>
        <p:txBody>
          <a:bodyPr lIns="0" tIns="0" rIns="0" bIns="0" rtlCol="0" anchor="t">
            <a:spAutoFit/>
          </a:bodyPr>
          <a:lstStyle/>
          <a:p>
            <a:pPr algn="ctr">
              <a:lnSpc>
                <a:spcPts val="5118"/>
              </a:lnSpc>
            </a:pPr>
            <a:r>
              <a:rPr lang="en-US" sz="3656">
                <a:solidFill>
                  <a:srgbClr val="C1FF72"/>
                </a:solidFill>
                <a:latin typeface="Canva Sans"/>
                <a:ea typeface="Canva Sans"/>
                <a:cs typeface="Canva Sans"/>
                <a:sym typeface="Canva Sans"/>
              </a:rPr>
              <a:t>Tools and Technologies:</a:t>
            </a:r>
          </a:p>
          <a:p>
            <a:pPr marL="480997" lvl="1" indent="-240498" algn="ctr">
              <a:lnSpc>
                <a:spcPts val="3119"/>
              </a:lnSpc>
              <a:buFont typeface="Arial"/>
              <a:buChar char="•"/>
            </a:pPr>
            <a:r>
              <a:rPr lang="en-US" sz="2227">
                <a:solidFill>
                  <a:srgbClr val="FFFFFF"/>
                </a:solidFill>
                <a:latin typeface="Canva Sans Bold"/>
                <a:ea typeface="Canva Sans Bold"/>
                <a:cs typeface="Canva Sans Bold"/>
                <a:sym typeface="Canva Sans Bold"/>
              </a:rPr>
              <a:t>Web Drivers: Specifically, ChromeDriver for automated web browsing.</a:t>
            </a:r>
          </a:p>
          <a:p>
            <a:pPr marL="480997" lvl="1" indent="-240498" algn="ctr">
              <a:lnSpc>
                <a:spcPts val="3119"/>
              </a:lnSpc>
              <a:buFont typeface="Arial"/>
              <a:buChar char="•"/>
            </a:pPr>
            <a:r>
              <a:rPr lang="en-US" sz="2227">
                <a:solidFill>
                  <a:srgbClr val="FFFFFF"/>
                </a:solidFill>
                <a:latin typeface="Canva Sans Bold"/>
                <a:ea typeface="Canva Sans Bold"/>
                <a:cs typeface="Canva Sans Bold"/>
                <a:sym typeface="Canva Sans Bold"/>
              </a:rPr>
              <a:t>Python: For writing the scraping scripts and processing the data.</a:t>
            </a:r>
          </a:p>
          <a:p>
            <a:pPr marL="480997" lvl="1" indent="-240498" algn="ctr">
              <a:lnSpc>
                <a:spcPts val="3119"/>
              </a:lnSpc>
              <a:buFont typeface="Arial"/>
              <a:buChar char="•"/>
            </a:pPr>
            <a:r>
              <a:rPr lang="en-US" sz="2227">
                <a:solidFill>
                  <a:srgbClr val="FFFFFF"/>
                </a:solidFill>
                <a:latin typeface="Canva Sans Bold"/>
                <a:ea typeface="Canva Sans Bold"/>
                <a:cs typeface="Canva Sans Bold"/>
                <a:sym typeface="Canva Sans Bold"/>
              </a:rPr>
              <a:t>Selenium: To fetch trending hashtags from platforms like instagram,twitter,Goggle</a:t>
            </a:r>
          </a:p>
          <a:p>
            <a:pPr algn="ctr">
              <a:lnSpc>
                <a:spcPts val="4985"/>
              </a:lnSpc>
            </a:pPr>
            <a:r>
              <a:rPr lang="en-US" sz="3560">
                <a:solidFill>
                  <a:srgbClr val="C1FF72"/>
                </a:solidFill>
                <a:latin typeface="Canva Sans"/>
                <a:ea typeface="Canva Sans"/>
                <a:cs typeface="Canva Sans"/>
                <a:sym typeface="Canva Sans"/>
              </a:rPr>
              <a:t>Methodology:</a:t>
            </a:r>
          </a:p>
          <a:p>
            <a:pPr algn="ctr">
              <a:lnSpc>
                <a:spcPts val="3119"/>
              </a:lnSpc>
            </a:pPr>
            <a:r>
              <a:rPr lang="en-US" sz="2227">
                <a:solidFill>
                  <a:srgbClr val="FFFFFF"/>
                </a:solidFill>
                <a:latin typeface="Canva Sans Bold"/>
                <a:ea typeface="Canva Sans Bold"/>
                <a:cs typeface="Canva Sans Bold"/>
                <a:sym typeface="Canva Sans Bold"/>
              </a:rPr>
              <a:t>Using these libraries we can extract the trending  images of the particular hashtag demanded by our user, our main motive is to gather the trending images on any section whether it belongs to section “#barbie movie” or “#Baby clothes” on INSTAGRAM or X or FACEBOOK or GOGGLE or the trending tab #hashtags on X , We will look forward for everything and  after getting the trending section from each query we can move forward to process images, most trending based on tags and make our dream of achievement TRUE</a:t>
            </a:r>
          </a:p>
          <a:p>
            <a:pPr algn="ctr">
              <a:lnSpc>
                <a:spcPts val="3119"/>
              </a:lnSpc>
            </a:pPr>
            <a:endParaRPr lang="en-US" sz="2227">
              <a:solidFill>
                <a:srgbClr val="FFFFFF"/>
              </a:solidFill>
              <a:latin typeface="Canva Sans Bold"/>
              <a:ea typeface="Canva Sans Bold"/>
              <a:cs typeface="Canva Sans Bold"/>
              <a:sym typeface="Canva Sans Bold"/>
            </a:endParaRPr>
          </a:p>
        </p:txBody>
      </p:sp>
      <p:sp>
        <p:nvSpPr>
          <p:cNvPr id="20" name="TextBox 20"/>
          <p:cNvSpPr txBox="1"/>
          <p:nvPr/>
        </p:nvSpPr>
        <p:spPr>
          <a:xfrm>
            <a:off x="6605966" y="1208156"/>
            <a:ext cx="4758580" cy="976629"/>
          </a:xfrm>
          <a:prstGeom prst="rect">
            <a:avLst/>
          </a:prstGeom>
        </p:spPr>
        <p:txBody>
          <a:bodyPr lIns="0" tIns="0" rIns="0" bIns="0" rtlCol="0" anchor="t">
            <a:spAutoFit/>
          </a:bodyPr>
          <a:lstStyle/>
          <a:p>
            <a:pPr algn="ctr">
              <a:lnSpc>
                <a:spcPts val="3920"/>
              </a:lnSpc>
            </a:pPr>
            <a:r>
              <a:rPr lang="en-US" sz="2800">
                <a:solidFill>
                  <a:srgbClr val="FFDE59"/>
                </a:solidFill>
                <a:latin typeface="Canva Sans Bold"/>
                <a:ea typeface="Canva Sans Bold"/>
                <a:cs typeface="Canva Sans Bold"/>
                <a:sym typeface="Canva Sans Bold"/>
              </a:rPr>
              <a:t>Using selenium or instascrape</a:t>
            </a:r>
          </a:p>
        </p:txBody>
      </p:sp>
      <p:sp>
        <p:nvSpPr>
          <p:cNvPr id="21" name="TextBox 21"/>
          <p:cNvSpPr txBox="1"/>
          <p:nvPr/>
        </p:nvSpPr>
        <p:spPr>
          <a:xfrm>
            <a:off x="6921468" y="4700798"/>
            <a:ext cx="4758580" cy="1471929"/>
          </a:xfrm>
          <a:prstGeom prst="rect">
            <a:avLst/>
          </a:prstGeom>
        </p:spPr>
        <p:txBody>
          <a:bodyPr lIns="0" tIns="0" rIns="0" bIns="0" rtlCol="0" anchor="t">
            <a:spAutoFit/>
          </a:bodyPr>
          <a:lstStyle/>
          <a:p>
            <a:pPr algn="ctr">
              <a:lnSpc>
                <a:spcPts val="3920"/>
              </a:lnSpc>
            </a:pPr>
            <a:r>
              <a:rPr lang="en-US" sz="2800">
                <a:solidFill>
                  <a:srgbClr val="FFDE59"/>
                </a:solidFill>
                <a:latin typeface="Canva Sans Bold"/>
                <a:ea typeface="Canva Sans Bold"/>
                <a:cs typeface="Canva Sans Bold"/>
                <a:sym typeface="Canva Sans Bold"/>
              </a:rPr>
              <a:t>Extracting trending </a:t>
            </a:r>
          </a:p>
          <a:p>
            <a:pPr algn="ctr">
              <a:lnSpc>
                <a:spcPts val="3920"/>
              </a:lnSpc>
            </a:pPr>
            <a:r>
              <a:rPr lang="en-US" sz="2800">
                <a:solidFill>
                  <a:srgbClr val="FFDE59"/>
                </a:solidFill>
                <a:latin typeface="Canva Sans Bold"/>
                <a:ea typeface="Canva Sans Bold"/>
                <a:cs typeface="Canva Sans Bold"/>
                <a:sym typeface="Canva Sans Bold"/>
              </a:rPr>
              <a:t>images from the hashtag given by user</a:t>
            </a:r>
          </a:p>
        </p:txBody>
      </p:sp>
      <p:sp>
        <p:nvSpPr>
          <p:cNvPr id="22" name="TextBox 22"/>
          <p:cNvSpPr txBox="1"/>
          <p:nvPr/>
        </p:nvSpPr>
        <p:spPr>
          <a:xfrm>
            <a:off x="12281442" y="971550"/>
            <a:ext cx="4384078" cy="1034873"/>
          </a:xfrm>
          <a:prstGeom prst="rect">
            <a:avLst/>
          </a:prstGeom>
        </p:spPr>
        <p:txBody>
          <a:bodyPr lIns="0" tIns="0" rIns="0" bIns="0" rtlCol="0" anchor="t">
            <a:spAutoFit/>
          </a:bodyPr>
          <a:lstStyle/>
          <a:p>
            <a:pPr algn="ctr">
              <a:lnSpc>
                <a:spcPts val="4148"/>
              </a:lnSpc>
            </a:pPr>
            <a:r>
              <a:rPr lang="en-US" sz="2963">
                <a:solidFill>
                  <a:srgbClr val="FFFFFF"/>
                </a:solidFill>
                <a:latin typeface="Canva Sans Bold"/>
                <a:ea typeface="Canva Sans Bold"/>
                <a:cs typeface="Canva Sans Bold"/>
                <a:sym typeface="Canva Sans Bold"/>
              </a:rPr>
              <a:t>Getting Trending images of the tags</a:t>
            </a:r>
          </a:p>
        </p:txBody>
      </p:sp>
      <p:sp>
        <p:nvSpPr>
          <p:cNvPr id="23" name="TextBox 23"/>
          <p:cNvSpPr txBox="1"/>
          <p:nvPr/>
        </p:nvSpPr>
        <p:spPr>
          <a:xfrm>
            <a:off x="7080212" y="-197856"/>
            <a:ext cx="4127576" cy="1334140"/>
          </a:xfrm>
          <a:prstGeom prst="rect">
            <a:avLst/>
          </a:prstGeom>
        </p:spPr>
        <p:txBody>
          <a:bodyPr lIns="0" tIns="0" rIns="0" bIns="0" rtlCol="0" anchor="t">
            <a:spAutoFit/>
          </a:bodyPr>
          <a:lstStyle/>
          <a:p>
            <a:pPr algn="ctr">
              <a:lnSpc>
                <a:spcPts val="10998"/>
              </a:lnSpc>
            </a:pPr>
            <a:r>
              <a:rPr lang="en-US" sz="7855">
                <a:solidFill>
                  <a:srgbClr val="FFFFFF"/>
                </a:solidFill>
                <a:latin typeface="Canva Sans Bold"/>
                <a:ea typeface="Canva Sans Bold"/>
                <a:cs typeface="Canva Sans Bold"/>
                <a:sym typeface="Canva Sans Bold"/>
              </a:rPr>
              <a:t>Solution</a:t>
            </a:r>
          </a:p>
        </p:txBody>
      </p:sp>
      <p:sp>
        <p:nvSpPr>
          <p:cNvPr id="24" name="TextBox 24"/>
          <p:cNvSpPr txBox="1"/>
          <p:nvPr/>
        </p:nvSpPr>
        <p:spPr>
          <a:xfrm>
            <a:off x="5565033" y="9851541"/>
            <a:ext cx="6338033" cy="435459"/>
          </a:xfrm>
          <a:prstGeom prst="rect">
            <a:avLst/>
          </a:prstGeom>
        </p:spPr>
        <p:txBody>
          <a:bodyPr lIns="0" tIns="0" rIns="0" bIns="0" rtlCol="0" anchor="t">
            <a:spAutoFit/>
          </a:bodyPr>
          <a:lstStyle/>
          <a:p>
            <a:pPr algn="ctr">
              <a:lnSpc>
                <a:spcPts val="2525"/>
              </a:lnSpc>
            </a:pPr>
            <a:r>
              <a:rPr lang="en-US" sz="3237" spc="-200">
                <a:solidFill>
                  <a:srgbClr val="FFFFFF"/>
                </a:solidFill>
                <a:latin typeface="Copperplate Gothic 29 AB"/>
                <a:ea typeface="Copperplate Gothic 29 AB"/>
                <a:cs typeface="Copperplate Gothic 29 AB"/>
                <a:sym typeface="Copperplate Gothic 29 AB"/>
              </a:rPr>
              <a:t>GATHERING TRENDING CLOTHES ✅</a:t>
            </a:r>
          </a:p>
        </p:txBody>
      </p:sp>
      <p:sp>
        <p:nvSpPr>
          <p:cNvPr id="25" name="TextBox 25"/>
          <p:cNvSpPr txBox="1"/>
          <p:nvPr/>
        </p:nvSpPr>
        <p:spPr>
          <a:xfrm>
            <a:off x="4895223" y="6939185"/>
            <a:ext cx="4011124" cy="522462"/>
          </a:xfrm>
          <a:prstGeom prst="rect">
            <a:avLst/>
          </a:prstGeom>
        </p:spPr>
        <p:txBody>
          <a:bodyPr lIns="0" tIns="0" rIns="0" bIns="0" rtlCol="0" anchor="t">
            <a:spAutoFit/>
          </a:bodyPr>
          <a:lstStyle/>
          <a:p>
            <a:pPr algn="ctr">
              <a:lnSpc>
                <a:spcPts val="4277"/>
              </a:lnSpc>
            </a:pPr>
            <a:r>
              <a:rPr lang="en-US" sz="3055">
                <a:solidFill>
                  <a:srgbClr val="FFFFFF"/>
                </a:solidFill>
                <a:latin typeface="Canva Sans Bold"/>
                <a:ea typeface="Canva Sans Bold"/>
                <a:cs typeface="Canva Sans Bold"/>
                <a:sym typeface="Canva Sans Bold"/>
              </a:rPr>
              <a:t>Celeb centric query</a:t>
            </a:r>
          </a:p>
        </p:txBody>
      </p:sp>
      <p:sp>
        <p:nvSpPr>
          <p:cNvPr id="26" name="TextBox 26"/>
          <p:cNvSpPr txBox="1"/>
          <p:nvPr/>
        </p:nvSpPr>
        <p:spPr>
          <a:xfrm>
            <a:off x="2850449" y="4406115"/>
            <a:ext cx="4292443" cy="467326"/>
          </a:xfrm>
          <a:prstGeom prst="rect">
            <a:avLst/>
          </a:prstGeom>
        </p:spPr>
        <p:txBody>
          <a:bodyPr lIns="0" tIns="0" rIns="0" bIns="0" rtlCol="0" anchor="t">
            <a:spAutoFit/>
          </a:bodyPr>
          <a:lstStyle/>
          <a:p>
            <a:pPr algn="ctr">
              <a:lnSpc>
                <a:spcPts val="3858"/>
              </a:lnSpc>
            </a:pPr>
            <a:r>
              <a:rPr lang="en-US" sz="2756">
                <a:solidFill>
                  <a:srgbClr val="FFFFFF"/>
                </a:solidFill>
                <a:latin typeface="Canva Sans Bold"/>
                <a:ea typeface="Canva Sans Bold"/>
                <a:cs typeface="Canva Sans Bold"/>
                <a:sym typeface="Canva Sans Bold"/>
              </a:rPr>
              <a:t>Personal selection query</a:t>
            </a:r>
          </a:p>
        </p:txBody>
      </p:sp>
      <p:sp>
        <p:nvSpPr>
          <p:cNvPr id="27" name="AutoShape 27"/>
          <p:cNvSpPr/>
          <p:nvPr/>
        </p:nvSpPr>
        <p:spPr>
          <a:xfrm>
            <a:off x="792801" y="910903"/>
            <a:ext cx="2168359" cy="635881"/>
          </a:xfrm>
          <a:prstGeom prst="line">
            <a:avLst/>
          </a:prstGeom>
          <a:ln w="123825" cap="flat">
            <a:solidFill>
              <a:srgbClr val="FFFFFF"/>
            </a:solidFill>
            <a:prstDash val="solid"/>
            <a:headEnd type="none" w="sm" len="sm"/>
            <a:tailEnd type="arrow" w="med" len="sm"/>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15C73"/>
        </a:solidFill>
        <a:effectLst/>
      </p:bgPr>
    </p:bg>
    <p:spTree>
      <p:nvGrpSpPr>
        <p:cNvPr id="1" name=""/>
        <p:cNvGrpSpPr/>
        <p:nvPr/>
      </p:nvGrpSpPr>
      <p:grpSpPr>
        <a:xfrm>
          <a:off x="0" y="0"/>
          <a:ext cx="0" cy="0"/>
          <a:chOff x="0" y="0"/>
          <a:chExt cx="0" cy="0"/>
        </a:xfrm>
      </p:grpSpPr>
      <p:sp>
        <p:nvSpPr>
          <p:cNvPr id="2" name="Freeform 2"/>
          <p:cNvSpPr/>
          <p:nvPr/>
        </p:nvSpPr>
        <p:spPr>
          <a:xfrm>
            <a:off x="605406" y="1347035"/>
            <a:ext cx="1223063" cy="2229686"/>
          </a:xfrm>
          <a:custGeom>
            <a:avLst/>
            <a:gdLst/>
            <a:ahLst/>
            <a:cxnLst/>
            <a:rect l="l" t="t" r="r" b="b"/>
            <a:pathLst>
              <a:path w="1223063" h="2229686">
                <a:moveTo>
                  <a:pt x="0" y="0"/>
                </a:moveTo>
                <a:lnTo>
                  <a:pt x="1223063" y="0"/>
                </a:lnTo>
                <a:lnTo>
                  <a:pt x="1223063" y="2229686"/>
                </a:lnTo>
                <a:lnTo>
                  <a:pt x="0" y="2229686"/>
                </a:lnTo>
                <a:lnTo>
                  <a:pt x="0" y="0"/>
                </a:lnTo>
                <a:close/>
              </a:path>
            </a:pathLst>
          </a:custGeom>
          <a:blipFill>
            <a:blip r:embed="rId2"/>
            <a:stretch>
              <a:fillRect/>
            </a:stretch>
          </a:blipFill>
        </p:spPr>
      </p:sp>
      <p:sp>
        <p:nvSpPr>
          <p:cNvPr id="3" name="AutoShape 3"/>
          <p:cNvSpPr/>
          <p:nvPr/>
        </p:nvSpPr>
        <p:spPr>
          <a:xfrm flipV="1">
            <a:off x="1828469" y="2431234"/>
            <a:ext cx="4534086" cy="30644"/>
          </a:xfrm>
          <a:prstGeom prst="line">
            <a:avLst/>
          </a:prstGeom>
          <a:ln w="161925" cap="flat">
            <a:solidFill>
              <a:srgbClr val="FFFFFF"/>
            </a:solidFill>
            <a:prstDash val="solid"/>
            <a:headEnd type="none" w="sm" len="sm"/>
            <a:tailEnd type="arrow" w="med" len="sm"/>
          </a:ln>
        </p:spPr>
      </p:sp>
      <p:sp>
        <p:nvSpPr>
          <p:cNvPr id="4" name="Freeform 4"/>
          <p:cNvSpPr/>
          <p:nvPr/>
        </p:nvSpPr>
        <p:spPr>
          <a:xfrm>
            <a:off x="2872243" y="1492925"/>
            <a:ext cx="2218486" cy="759518"/>
          </a:xfrm>
          <a:custGeom>
            <a:avLst/>
            <a:gdLst/>
            <a:ahLst/>
            <a:cxnLst/>
            <a:rect l="l" t="t" r="r" b="b"/>
            <a:pathLst>
              <a:path w="2218486" h="759518">
                <a:moveTo>
                  <a:pt x="0" y="0"/>
                </a:moveTo>
                <a:lnTo>
                  <a:pt x="2218486" y="0"/>
                </a:lnTo>
                <a:lnTo>
                  <a:pt x="2218486" y="759518"/>
                </a:lnTo>
                <a:lnTo>
                  <a:pt x="0" y="759518"/>
                </a:lnTo>
                <a:lnTo>
                  <a:pt x="0" y="0"/>
                </a:lnTo>
                <a:close/>
              </a:path>
            </a:pathLst>
          </a:custGeom>
          <a:blipFill>
            <a:blip r:embed="rId3"/>
            <a:stretch>
              <a:fillRect t="-27812"/>
            </a:stretch>
          </a:blipFill>
        </p:spPr>
      </p:sp>
      <p:sp>
        <p:nvSpPr>
          <p:cNvPr id="5" name="Freeform 5"/>
          <p:cNvSpPr/>
          <p:nvPr/>
        </p:nvSpPr>
        <p:spPr>
          <a:xfrm>
            <a:off x="6362555" y="4487098"/>
            <a:ext cx="1722479" cy="2326312"/>
          </a:xfrm>
          <a:custGeom>
            <a:avLst/>
            <a:gdLst/>
            <a:ahLst/>
            <a:cxnLst/>
            <a:rect l="l" t="t" r="r" b="b"/>
            <a:pathLst>
              <a:path w="1722479" h="2326312">
                <a:moveTo>
                  <a:pt x="0" y="0"/>
                </a:moveTo>
                <a:lnTo>
                  <a:pt x="1722479" y="0"/>
                </a:lnTo>
                <a:lnTo>
                  <a:pt x="1722479" y="2326312"/>
                </a:lnTo>
                <a:lnTo>
                  <a:pt x="0" y="2326312"/>
                </a:lnTo>
                <a:lnTo>
                  <a:pt x="0" y="0"/>
                </a:lnTo>
                <a:close/>
              </a:path>
            </a:pathLst>
          </a:custGeom>
          <a:blipFill>
            <a:blip r:embed="rId4"/>
            <a:stretch>
              <a:fillRect l="-21585" r="-14175" b="-9511"/>
            </a:stretch>
          </a:blipFill>
        </p:spPr>
      </p:sp>
      <p:sp>
        <p:nvSpPr>
          <p:cNvPr id="6" name="Freeform 6"/>
          <p:cNvSpPr/>
          <p:nvPr/>
        </p:nvSpPr>
        <p:spPr>
          <a:xfrm>
            <a:off x="6362555" y="1395094"/>
            <a:ext cx="1722479" cy="2072279"/>
          </a:xfrm>
          <a:custGeom>
            <a:avLst/>
            <a:gdLst/>
            <a:ahLst/>
            <a:cxnLst/>
            <a:rect l="l" t="t" r="r" b="b"/>
            <a:pathLst>
              <a:path w="1722479" h="2072279">
                <a:moveTo>
                  <a:pt x="0" y="0"/>
                </a:moveTo>
                <a:lnTo>
                  <a:pt x="1722479" y="0"/>
                </a:lnTo>
                <a:lnTo>
                  <a:pt x="1722479" y="2072280"/>
                </a:lnTo>
                <a:lnTo>
                  <a:pt x="0" y="2072280"/>
                </a:lnTo>
                <a:lnTo>
                  <a:pt x="0" y="0"/>
                </a:lnTo>
                <a:close/>
              </a:path>
            </a:pathLst>
          </a:custGeom>
          <a:blipFill>
            <a:blip r:embed="rId5"/>
            <a:stretch>
              <a:fillRect l="-9229" r="-10729" b="-8335"/>
            </a:stretch>
          </a:blipFill>
        </p:spPr>
      </p:sp>
      <p:sp>
        <p:nvSpPr>
          <p:cNvPr id="7" name="AutoShape 7"/>
          <p:cNvSpPr/>
          <p:nvPr/>
        </p:nvSpPr>
        <p:spPr>
          <a:xfrm flipH="1">
            <a:off x="7223795" y="3467374"/>
            <a:ext cx="0" cy="1019725"/>
          </a:xfrm>
          <a:prstGeom prst="line">
            <a:avLst/>
          </a:prstGeom>
          <a:ln w="161925" cap="flat">
            <a:solidFill>
              <a:srgbClr val="FFFFFF"/>
            </a:solidFill>
            <a:prstDash val="solid"/>
            <a:headEnd type="none" w="sm" len="sm"/>
            <a:tailEnd type="arrow" w="med" len="sm"/>
          </a:ln>
        </p:spPr>
      </p:sp>
      <p:sp>
        <p:nvSpPr>
          <p:cNvPr id="8" name="AutoShape 8"/>
          <p:cNvSpPr/>
          <p:nvPr/>
        </p:nvSpPr>
        <p:spPr>
          <a:xfrm>
            <a:off x="7142832" y="6813410"/>
            <a:ext cx="0" cy="1388974"/>
          </a:xfrm>
          <a:prstGeom prst="line">
            <a:avLst/>
          </a:prstGeom>
          <a:ln w="161925" cap="flat">
            <a:solidFill>
              <a:srgbClr val="FFFFFF"/>
            </a:solidFill>
            <a:prstDash val="solid"/>
            <a:headEnd type="none" w="sm" len="sm"/>
            <a:tailEnd type="arrow" w="med" len="sm"/>
          </a:ln>
        </p:spPr>
      </p:sp>
      <p:sp>
        <p:nvSpPr>
          <p:cNvPr id="9" name="Freeform 9"/>
          <p:cNvSpPr/>
          <p:nvPr/>
        </p:nvSpPr>
        <p:spPr>
          <a:xfrm>
            <a:off x="161204" y="8298447"/>
            <a:ext cx="4526945" cy="1366025"/>
          </a:xfrm>
          <a:custGeom>
            <a:avLst/>
            <a:gdLst/>
            <a:ahLst/>
            <a:cxnLst/>
            <a:rect l="l" t="t" r="r" b="b"/>
            <a:pathLst>
              <a:path w="4526945" h="1366025">
                <a:moveTo>
                  <a:pt x="0" y="0"/>
                </a:moveTo>
                <a:lnTo>
                  <a:pt x="4526945" y="0"/>
                </a:lnTo>
                <a:lnTo>
                  <a:pt x="4526945" y="1366026"/>
                </a:lnTo>
                <a:lnTo>
                  <a:pt x="0" y="1366026"/>
                </a:lnTo>
                <a:lnTo>
                  <a:pt x="0" y="0"/>
                </a:lnTo>
                <a:close/>
              </a:path>
            </a:pathLst>
          </a:custGeom>
          <a:blipFill>
            <a:blip r:embed="rId6"/>
            <a:stretch>
              <a:fillRect/>
            </a:stretch>
          </a:blipFill>
        </p:spPr>
      </p:sp>
      <p:sp>
        <p:nvSpPr>
          <p:cNvPr id="10" name="Freeform 10"/>
          <p:cNvSpPr/>
          <p:nvPr/>
        </p:nvSpPr>
        <p:spPr>
          <a:xfrm>
            <a:off x="161204" y="4640987"/>
            <a:ext cx="5125026" cy="688384"/>
          </a:xfrm>
          <a:custGeom>
            <a:avLst/>
            <a:gdLst/>
            <a:ahLst/>
            <a:cxnLst/>
            <a:rect l="l" t="t" r="r" b="b"/>
            <a:pathLst>
              <a:path w="5125026" h="688384">
                <a:moveTo>
                  <a:pt x="0" y="0"/>
                </a:moveTo>
                <a:lnTo>
                  <a:pt x="5125026" y="0"/>
                </a:lnTo>
                <a:lnTo>
                  <a:pt x="5125026" y="688383"/>
                </a:lnTo>
                <a:lnTo>
                  <a:pt x="0" y="688383"/>
                </a:lnTo>
                <a:lnTo>
                  <a:pt x="0" y="0"/>
                </a:lnTo>
                <a:close/>
              </a:path>
            </a:pathLst>
          </a:custGeom>
          <a:blipFill>
            <a:blip r:embed="rId7"/>
            <a:stretch>
              <a:fillRect r="-33794"/>
            </a:stretch>
          </a:blipFill>
        </p:spPr>
      </p:sp>
      <p:sp>
        <p:nvSpPr>
          <p:cNvPr id="11" name="AutoShape 11"/>
          <p:cNvSpPr/>
          <p:nvPr/>
        </p:nvSpPr>
        <p:spPr>
          <a:xfrm flipV="1">
            <a:off x="2706569" y="5329370"/>
            <a:ext cx="17149" cy="2873014"/>
          </a:xfrm>
          <a:prstGeom prst="line">
            <a:avLst/>
          </a:prstGeom>
          <a:ln w="161925" cap="flat">
            <a:solidFill>
              <a:srgbClr val="FFFFFF"/>
            </a:solidFill>
            <a:prstDash val="solid"/>
            <a:headEnd type="none" w="sm" len="sm"/>
            <a:tailEnd type="arrow" w="med" len="sm"/>
          </a:ln>
        </p:spPr>
      </p:sp>
      <p:sp>
        <p:nvSpPr>
          <p:cNvPr id="12" name="AutoShape 12"/>
          <p:cNvSpPr/>
          <p:nvPr/>
        </p:nvSpPr>
        <p:spPr>
          <a:xfrm flipH="1">
            <a:off x="4688149" y="8963594"/>
            <a:ext cx="1144611" cy="17866"/>
          </a:xfrm>
          <a:prstGeom prst="line">
            <a:avLst/>
          </a:prstGeom>
          <a:ln w="161925" cap="flat">
            <a:solidFill>
              <a:srgbClr val="FFFFFF"/>
            </a:solidFill>
            <a:prstDash val="solid"/>
            <a:headEnd type="none" w="sm" len="sm"/>
            <a:tailEnd type="arrow" w="med" len="sm"/>
          </a:ln>
        </p:spPr>
      </p:sp>
      <p:sp>
        <p:nvSpPr>
          <p:cNvPr id="13" name="Freeform 13"/>
          <p:cNvSpPr/>
          <p:nvPr/>
        </p:nvSpPr>
        <p:spPr>
          <a:xfrm>
            <a:off x="5852775" y="8202385"/>
            <a:ext cx="2953011" cy="1579861"/>
          </a:xfrm>
          <a:custGeom>
            <a:avLst/>
            <a:gdLst/>
            <a:ahLst/>
            <a:cxnLst/>
            <a:rect l="l" t="t" r="r" b="b"/>
            <a:pathLst>
              <a:path w="2953011" h="1579861">
                <a:moveTo>
                  <a:pt x="0" y="0"/>
                </a:moveTo>
                <a:lnTo>
                  <a:pt x="2953011" y="0"/>
                </a:lnTo>
                <a:lnTo>
                  <a:pt x="2953011" y="1579861"/>
                </a:lnTo>
                <a:lnTo>
                  <a:pt x="0" y="1579861"/>
                </a:lnTo>
                <a:lnTo>
                  <a:pt x="0" y="0"/>
                </a:lnTo>
                <a:close/>
              </a:path>
            </a:pathLst>
          </a:custGeom>
          <a:blipFill>
            <a:blip r:embed="rId8"/>
            <a:stretch>
              <a:fillRect/>
            </a:stretch>
          </a:blipFill>
        </p:spPr>
      </p:sp>
      <p:sp>
        <p:nvSpPr>
          <p:cNvPr id="14" name="TextBox 14"/>
          <p:cNvSpPr txBox="1"/>
          <p:nvPr/>
        </p:nvSpPr>
        <p:spPr>
          <a:xfrm>
            <a:off x="11717477" y="108024"/>
            <a:ext cx="5965117" cy="1287070"/>
          </a:xfrm>
          <a:prstGeom prst="rect">
            <a:avLst/>
          </a:prstGeom>
        </p:spPr>
        <p:txBody>
          <a:bodyPr wrap="square" lIns="0" tIns="0" rIns="0" bIns="0" rtlCol="0" anchor="t">
            <a:spAutoFit/>
          </a:bodyPr>
          <a:lstStyle/>
          <a:p>
            <a:pPr algn="ctr">
              <a:lnSpc>
                <a:spcPts val="10563"/>
              </a:lnSpc>
            </a:pPr>
            <a:r>
              <a:rPr lang="en-US" sz="7545" dirty="0">
                <a:solidFill>
                  <a:srgbClr val="FFFFFF"/>
                </a:solidFill>
                <a:latin typeface="Canva Sans Bold"/>
                <a:ea typeface="Canva Sans Bold"/>
                <a:cs typeface="Canva Sans Bold"/>
                <a:sym typeface="Canva Sans Bold"/>
              </a:rPr>
              <a:t>Attack No-2</a:t>
            </a:r>
          </a:p>
        </p:txBody>
      </p:sp>
      <p:sp>
        <p:nvSpPr>
          <p:cNvPr id="15" name="TextBox 15"/>
          <p:cNvSpPr txBox="1"/>
          <p:nvPr/>
        </p:nvSpPr>
        <p:spPr>
          <a:xfrm>
            <a:off x="8152995" y="528535"/>
            <a:ext cx="3237621" cy="991673"/>
          </a:xfrm>
          <a:prstGeom prst="rect">
            <a:avLst/>
          </a:prstGeom>
        </p:spPr>
        <p:txBody>
          <a:bodyPr wrap="square" lIns="0" tIns="0" rIns="0" bIns="0" rtlCol="0" anchor="t">
            <a:spAutoFit/>
          </a:bodyPr>
          <a:lstStyle/>
          <a:p>
            <a:pPr algn="ctr">
              <a:lnSpc>
                <a:spcPts val="8188"/>
              </a:lnSpc>
            </a:pPr>
            <a:r>
              <a:rPr lang="en-US" sz="5848" dirty="0">
                <a:solidFill>
                  <a:srgbClr val="FFFFFF"/>
                </a:solidFill>
                <a:latin typeface="Canva Sans Bold"/>
                <a:ea typeface="Canva Sans Bold"/>
                <a:cs typeface="Canva Sans Bold"/>
                <a:sym typeface="Canva Sans Bold"/>
              </a:rPr>
              <a:t>Solution</a:t>
            </a:r>
          </a:p>
        </p:txBody>
      </p:sp>
      <p:sp>
        <p:nvSpPr>
          <p:cNvPr id="16" name="TextBox 16"/>
          <p:cNvSpPr txBox="1"/>
          <p:nvPr/>
        </p:nvSpPr>
        <p:spPr>
          <a:xfrm>
            <a:off x="10676733" y="1337944"/>
            <a:ext cx="7611267" cy="8386860"/>
          </a:xfrm>
          <a:prstGeom prst="rect">
            <a:avLst/>
          </a:prstGeom>
        </p:spPr>
        <p:txBody>
          <a:bodyPr lIns="0" tIns="0" rIns="0" bIns="0" rtlCol="0" anchor="t">
            <a:spAutoFit/>
          </a:bodyPr>
          <a:lstStyle/>
          <a:p>
            <a:pPr algn="ctr">
              <a:lnSpc>
                <a:spcPts val="3712"/>
              </a:lnSpc>
              <a:spcBef>
                <a:spcPct val="0"/>
              </a:spcBef>
            </a:pPr>
            <a:r>
              <a:rPr lang="en-US" sz="2652">
                <a:solidFill>
                  <a:srgbClr val="C1FF72"/>
                </a:solidFill>
                <a:latin typeface="Canva Sans Bold"/>
                <a:ea typeface="Canva Sans Bold"/>
                <a:cs typeface="Canva Sans Bold"/>
                <a:sym typeface="Canva Sans Bold"/>
              </a:rPr>
              <a:t>Tools and Technologies:</a:t>
            </a:r>
          </a:p>
          <a:p>
            <a:pPr marL="572575" lvl="1" indent="-286288" algn="ctr">
              <a:lnSpc>
                <a:spcPts val="3712"/>
              </a:lnSpc>
              <a:buFont typeface="Arial"/>
              <a:buChar char="•"/>
            </a:pPr>
            <a:r>
              <a:rPr lang="en-US" sz="2652">
                <a:solidFill>
                  <a:srgbClr val="FFFFFF"/>
                </a:solidFill>
                <a:latin typeface="Canva Sans Bold"/>
                <a:ea typeface="Canva Sans Bold"/>
                <a:cs typeface="Canva Sans Bold"/>
                <a:sym typeface="Canva Sans Bold"/>
              </a:rPr>
              <a:t>TensorFlow-For the RESnet model to work ,implementing CNN on each image of the dataset to grab its features</a:t>
            </a:r>
          </a:p>
          <a:p>
            <a:pPr marL="572575" lvl="1" indent="-286288" algn="ctr">
              <a:lnSpc>
                <a:spcPts val="3712"/>
              </a:lnSpc>
              <a:buFont typeface="Arial"/>
              <a:buChar char="•"/>
            </a:pPr>
            <a:r>
              <a:rPr lang="en-US" sz="2652">
                <a:solidFill>
                  <a:srgbClr val="FFFFFF"/>
                </a:solidFill>
                <a:latin typeface="Canva Sans Bold"/>
                <a:ea typeface="Canva Sans Bold"/>
                <a:cs typeface="Canva Sans Bold"/>
                <a:sym typeface="Canva Sans Bold"/>
              </a:rPr>
              <a:t>Python: For writing the scraping scripts and processing the data.</a:t>
            </a:r>
          </a:p>
          <a:p>
            <a:pPr marL="572575" lvl="1" indent="-286288" algn="ctr">
              <a:lnSpc>
                <a:spcPts val="3712"/>
              </a:lnSpc>
              <a:buFont typeface="Arial"/>
              <a:buChar char="•"/>
            </a:pPr>
            <a:r>
              <a:rPr lang="en-US" sz="2652">
                <a:solidFill>
                  <a:srgbClr val="FFFFFF"/>
                </a:solidFill>
                <a:latin typeface="Canva Sans Bold"/>
                <a:ea typeface="Canva Sans Bold"/>
                <a:cs typeface="Canva Sans Bold"/>
                <a:sym typeface="Canva Sans Bold"/>
              </a:rPr>
              <a:t>OpenCV - Grabcut algorithm to fetch the dresses for accurate RESNET handling</a:t>
            </a:r>
          </a:p>
          <a:p>
            <a:pPr marL="572575" lvl="1" indent="-286288" algn="ctr">
              <a:lnSpc>
                <a:spcPts val="3712"/>
              </a:lnSpc>
              <a:buFont typeface="Arial"/>
              <a:buChar char="•"/>
            </a:pPr>
            <a:r>
              <a:rPr lang="en-US" sz="2652">
                <a:solidFill>
                  <a:srgbClr val="FFFFFF"/>
                </a:solidFill>
                <a:latin typeface="Canva Sans Bold"/>
                <a:ea typeface="Canva Sans Bold"/>
                <a:cs typeface="Canva Sans Bold"/>
                <a:sym typeface="Canva Sans Bold"/>
              </a:rPr>
              <a:t>Pickle-To handle write function of the extracted features using CNN of the dataset</a:t>
            </a:r>
          </a:p>
          <a:p>
            <a:pPr algn="ctr">
              <a:lnSpc>
                <a:spcPts val="3712"/>
              </a:lnSpc>
              <a:spcBef>
                <a:spcPct val="0"/>
              </a:spcBef>
            </a:pPr>
            <a:r>
              <a:rPr lang="en-US" sz="2652">
                <a:solidFill>
                  <a:srgbClr val="C1FF72"/>
                </a:solidFill>
                <a:latin typeface="Canva Sans Bold"/>
                <a:ea typeface="Canva Sans Bold"/>
                <a:cs typeface="Canva Sans Bold"/>
                <a:sym typeface="Canva Sans Bold"/>
              </a:rPr>
              <a:t>Methodology:</a:t>
            </a:r>
          </a:p>
          <a:p>
            <a:pPr algn="ctr">
              <a:lnSpc>
                <a:spcPts val="3712"/>
              </a:lnSpc>
              <a:spcBef>
                <a:spcPct val="0"/>
              </a:spcBef>
            </a:pPr>
            <a:r>
              <a:rPr lang="en-US" sz="2652">
                <a:solidFill>
                  <a:srgbClr val="FFFFFF"/>
                </a:solidFill>
                <a:latin typeface="Canva Sans Bold"/>
                <a:ea typeface="Canva Sans Bold"/>
                <a:cs typeface="Canva Sans Bold"/>
                <a:sym typeface="Canva Sans Bold"/>
              </a:rPr>
              <a:t>Using python libraries like OpenCV to tackle the Myntra’s dataset and perform removal of background from each of the dataset using grabcut, to fetch the only dresses , Then applying RESNET model 50 to Extract features from each of the image of the dataset.</a:t>
            </a:r>
          </a:p>
        </p:txBody>
      </p:sp>
      <p:sp>
        <p:nvSpPr>
          <p:cNvPr id="17" name="TextBox 17"/>
          <p:cNvSpPr txBox="1"/>
          <p:nvPr/>
        </p:nvSpPr>
        <p:spPr>
          <a:xfrm>
            <a:off x="1258845" y="682225"/>
            <a:ext cx="5445281" cy="712870"/>
          </a:xfrm>
          <a:prstGeom prst="rect">
            <a:avLst/>
          </a:prstGeom>
        </p:spPr>
        <p:txBody>
          <a:bodyPr lIns="0" tIns="0" rIns="0" bIns="0" rtlCol="0" anchor="t">
            <a:spAutoFit/>
          </a:bodyPr>
          <a:lstStyle/>
          <a:p>
            <a:pPr algn="ctr">
              <a:lnSpc>
                <a:spcPts val="5857"/>
              </a:lnSpc>
              <a:spcBef>
                <a:spcPct val="0"/>
              </a:spcBef>
            </a:pPr>
            <a:r>
              <a:rPr lang="en-US" sz="4184">
                <a:solidFill>
                  <a:srgbClr val="FFFFFF"/>
                </a:solidFill>
                <a:latin typeface="Canva Sans Bold"/>
                <a:ea typeface="Canva Sans Bold"/>
                <a:cs typeface="Canva Sans Bold"/>
                <a:sym typeface="Canva Sans Bold"/>
              </a:rPr>
              <a:t>Grab-cut</a:t>
            </a:r>
          </a:p>
        </p:txBody>
      </p:sp>
      <p:sp>
        <p:nvSpPr>
          <p:cNvPr id="18" name="TextBox 18"/>
          <p:cNvSpPr txBox="1"/>
          <p:nvPr/>
        </p:nvSpPr>
        <p:spPr>
          <a:xfrm>
            <a:off x="3981486" y="9953039"/>
            <a:ext cx="9175764" cy="333961"/>
          </a:xfrm>
          <a:prstGeom prst="rect">
            <a:avLst/>
          </a:prstGeom>
        </p:spPr>
        <p:txBody>
          <a:bodyPr lIns="0" tIns="0" rIns="0" bIns="0" rtlCol="0" anchor="t">
            <a:spAutoFit/>
          </a:bodyPr>
          <a:lstStyle/>
          <a:p>
            <a:pPr algn="ctr">
              <a:lnSpc>
                <a:spcPts val="1958"/>
              </a:lnSpc>
            </a:pPr>
            <a:r>
              <a:rPr lang="en-US" sz="2510" spc="-155">
                <a:solidFill>
                  <a:srgbClr val="FFFFFF"/>
                </a:solidFill>
                <a:latin typeface="Copperplate Gothic 32 AB"/>
                <a:ea typeface="Copperplate Gothic 32 AB"/>
                <a:cs typeface="Copperplate Gothic 32 AB"/>
                <a:sym typeface="Copperplate Gothic 32 AB"/>
              </a:rPr>
              <a:t>PREPARING MYNTRA’S DATASET ✅</a:t>
            </a:r>
          </a:p>
        </p:txBody>
      </p:sp>
      <p:sp>
        <p:nvSpPr>
          <p:cNvPr id="19" name="TextBox 19"/>
          <p:cNvSpPr txBox="1"/>
          <p:nvPr/>
        </p:nvSpPr>
        <p:spPr>
          <a:xfrm rot="5400000">
            <a:off x="6973079" y="3589884"/>
            <a:ext cx="2781445" cy="525433"/>
          </a:xfrm>
          <a:prstGeom prst="rect">
            <a:avLst/>
          </a:prstGeom>
        </p:spPr>
        <p:txBody>
          <a:bodyPr lIns="0" tIns="0" rIns="0" bIns="0" rtlCol="0" anchor="t">
            <a:spAutoFit/>
          </a:bodyPr>
          <a:lstStyle/>
          <a:p>
            <a:pPr algn="ctr">
              <a:lnSpc>
                <a:spcPts val="4308"/>
              </a:lnSpc>
              <a:spcBef>
                <a:spcPct val="0"/>
              </a:spcBef>
            </a:pPr>
            <a:r>
              <a:rPr lang="en-US" sz="3077">
                <a:solidFill>
                  <a:srgbClr val="FFFFFF"/>
                </a:solidFill>
                <a:latin typeface="Canva Sans Bold"/>
                <a:ea typeface="Canva Sans Bold"/>
                <a:cs typeface="Canva Sans Bold"/>
                <a:sym typeface="Canva Sans Bold"/>
              </a:rPr>
              <a:t>Preprocessed</a:t>
            </a:r>
          </a:p>
        </p:txBody>
      </p:sp>
      <p:sp>
        <p:nvSpPr>
          <p:cNvPr id="20" name="TextBox 20"/>
          <p:cNvSpPr txBox="1"/>
          <p:nvPr/>
        </p:nvSpPr>
        <p:spPr>
          <a:xfrm rot="5400000">
            <a:off x="6722887" y="7090193"/>
            <a:ext cx="2781445" cy="525433"/>
          </a:xfrm>
          <a:prstGeom prst="rect">
            <a:avLst/>
          </a:prstGeom>
        </p:spPr>
        <p:txBody>
          <a:bodyPr lIns="0" tIns="0" rIns="0" bIns="0" rtlCol="0" anchor="t">
            <a:spAutoFit/>
          </a:bodyPr>
          <a:lstStyle/>
          <a:p>
            <a:pPr algn="ctr">
              <a:lnSpc>
                <a:spcPts val="4308"/>
              </a:lnSpc>
              <a:spcBef>
                <a:spcPct val="0"/>
              </a:spcBef>
            </a:pPr>
            <a:r>
              <a:rPr lang="en-US" sz="3077">
                <a:solidFill>
                  <a:srgbClr val="FFFFFF"/>
                </a:solidFill>
                <a:latin typeface="Canva Sans Bold"/>
                <a:ea typeface="Canva Sans Bold"/>
                <a:cs typeface="Canva Sans Bold"/>
                <a:sym typeface="Canva Sans Bold"/>
              </a:rPr>
              <a:t>CNN</a:t>
            </a:r>
          </a:p>
        </p:txBody>
      </p:sp>
      <p:sp>
        <p:nvSpPr>
          <p:cNvPr id="21" name="TextBox 21"/>
          <p:cNvSpPr txBox="1"/>
          <p:nvPr/>
        </p:nvSpPr>
        <p:spPr>
          <a:xfrm>
            <a:off x="3350093" y="7676952"/>
            <a:ext cx="3149079" cy="525433"/>
          </a:xfrm>
          <a:prstGeom prst="rect">
            <a:avLst/>
          </a:prstGeom>
        </p:spPr>
        <p:txBody>
          <a:bodyPr lIns="0" tIns="0" rIns="0" bIns="0" rtlCol="0" anchor="t">
            <a:spAutoFit/>
          </a:bodyPr>
          <a:lstStyle/>
          <a:p>
            <a:pPr algn="ctr">
              <a:lnSpc>
                <a:spcPts val="4308"/>
              </a:lnSpc>
              <a:spcBef>
                <a:spcPct val="0"/>
              </a:spcBef>
            </a:pPr>
            <a:r>
              <a:rPr lang="en-US" sz="3077">
                <a:solidFill>
                  <a:srgbClr val="FFFFFF"/>
                </a:solidFill>
                <a:latin typeface="Canva Sans Bold"/>
                <a:ea typeface="Canva Sans Bold"/>
                <a:cs typeface="Canva Sans Bold"/>
                <a:sym typeface="Canva Sans Bold"/>
              </a:rPr>
              <a:t>Extract Features</a:t>
            </a:r>
          </a:p>
        </p:txBody>
      </p:sp>
      <p:sp>
        <p:nvSpPr>
          <p:cNvPr id="22" name="TextBox 22"/>
          <p:cNvSpPr txBox="1"/>
          <p:nvPr/>
        </p:nvSpPr>
        <p:spPr>
          <a:xfrm rot="5400000">
            <a:off x="233984" y="6579664"/>
            <a:ext cx="3656464" cy="467493"/>
          </a:xfrm>
          <a:prstGeom prst="rect">
            <a:avLst/>
          </a:prstGeom>
        </p:spPr>
        <p:txBody>
          <a:bodyPr lIns="0" tIns="0" rIns="0" bIns="0" rtlCol="0" anchor="t">
            <a:spAutoFit/>
          </a:bodyPr>
          <a:lstStyle/>
          <a:p>
            <a:pPr algn="ctr">
              <a:lnSpc>
                <a:spcPts val="3775"/>
              </a:lnSpc>
              <a:spcBef>
                <a:spcPct val="0"/>
              </a:spcBef>
            </a:pPr>
            <a:r>
              <a:rPr lang="en-US" sz="2696">
                <a:solidFill>
                  <a:srgbClr val="FFFFFF"/>
                </a:solidFill>
                <a:latin typeface="Canva Sans Bold"/>
                <a:ea typeface="Canva Sans Bold"/>
                <a:cs typeface="Canva Sans Bold"/>
                <a:sym typeface="Canva Sans Bold"/>
              </a:rPr>
              <a:t>Saving features</a:t>
            </a:r>
          </a:p>
        </p:txBody>
      </p:sp>
      <p:sp>
        <p:nvSpPr>
          <p:cNvPr id="23" name="TextBox 23"/>
          <p:cNvSpPr txBox="1"/>
          <p:nvPr/>
        </p:nvSpPr>
        <p:spPr>
          <a:xfrm>
            <a:off x="7661500" y="1976122"/>
            <a:ext cx="4055977" cy="488410"/>
          </a:xfrm>
          <a:prstGeom prst="rect">
            <a:avLst/>
          </a:prstGeom>
        </p:spPr>
        <p:txBody>
          <a:bodyPr lIns="0" tIns="0" rIns="0" bIns="0" rtlCol="0" anchor="t">
            <a:spAutoFit/>
          </a:bodyPr>
          <a:lstStyle/>
          <a:p>
            <a:pPr algn="ctr">
              <a:lnSpc>
                <a:spcPts val="4073"/>
              </a:lnSpc>
            </a:pPr>
            <a:r>
              <a:rPr lang="en-US" sz="2909">
                <a:solidFill>
                  <a:srgbClr val="FFDE59"/>
                </a:solidFill>
                <a:latin typeface="Canva Sans Bold"/>
                <a:ea typeface="Canva Sans Bold"/>
                <a:cs typeface="Canva Sans Bold"/>
                <a:sym typeface="Canva Sans Bold"/>
              </a:rPr>
              <a:t>Using RESNET</a:t>
            </a:r>
          </a:p>
        </p:txBody>
      </p:sp>
      <p:sp>
        <p:nvSpPr>
          <p:cNvPr id="24" name="AutoShape 24"/>
          <p:cNvSpPr/>
          <p:nvPr/>
        </p:nvSpPr>
        <p:spPr>
          <a:xfrm>
            <a:off x="9765891" y="2506372"/>
            <a:ext cx="0" cy="3143882"/>
          </a:xfrm>
          <a:prstGeom prst="line">
            <a:avLst/>
          </a:prstGeom>
          <a:ln w="247650" cap="flat">
            <a:solidFill>
              <a:srgbClr val="FFFFFF"/>
            </a:solidFill>
            <a:prstDash val="solid"/>
            <a:headEnd type="none" w="sm" len="sm"/>
            <a:tailEnd type="triangle" w="lg" len="med"/>
          </a:ln>
        </p:spPr>
      </p:sp>
      <p:sp>
        <p:nvSpPr>
          <p:cNvPr id="25" name="TextBox 25"/>
          <p:cNvSpPr txBox="1"/>
          <p:nvPr/>
        </p:nvSpPr>
        <p:spPr>
          <a:xfrm>
            <a:off x="8141166" y="5602629"/>
            <a:ext cx="3249450" cy="1517790"/>
          </a:xfrm>
          <a:prstGeom prst="rect">
            <a:avLst/>
          </a:prstGeom>
        </p:spPr>
        <p:txBody>
          <a:bodyPr lIns="0" tIns="0" rIns="0" bIns="0" rtlCol="0" anchor="t">
            <a:spAutoFit/>
          </a:bodyPr>
          <a:lstStyle/>
          <a:p>
            <a:pPr algn="ctr">
              <a:lnSpc>
                <a:spcPts val="4073"/>
              </a:lnSpc>
            </a:pPr>
            <a:r>
              <a:rPr lang="en-US" sz="2909">
                <a:solidFill>
                  <a:srgbClr val="FFDE59"/>
                </a:solidFill>
                <a:latin typeface="Canva Sans Bold"/>
                <a:ea typeface="Canva Sans Bold"/>
                <a:cs typeface="Canva Sans Bold"/>
                <a:sym typeface="Canva Sans Bold"/>
              </a:rPr>
              <a:t>Extract features from Myntra’s dataset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15C73"/>
        </a:solidFill>
        <a:effectLst/>
      </p:bgPr>
    </p:bg>
    <p:spTree>
      <p:nvGrpSpPr>
        <p:cNvPr id="1" name=""/>
        <p:cNvGrpSpPr/>
        <p:nvPr/>
      </p:nvGrpSpPr>
      <p:grpSpPr>
        <a:xfrm>
          <a:off x="0" y="0"/>
          <a:ext cx="0" cy="0"/>
          <a:chOff x="0" y="0"/>
          <a:chExt cx="0" cy="0"/>
        </a:xfrm>
      </p:grpSpPr>
      <p:sp>
        <p:nvSpPr>
          <p:cNvPr id="2" name="Freeform 2"/>
          <p:cNvSpPr/>
          <p:nvPr/>
        </p:nvSpPr>
        <p:spPr>
          <a:xfrm>
            <a:off x="3081501" y="1395094"/>
            <a:ext cx="4037897" cy="542363"/>
          </a:xfrm>
          <a:custGeom>
            <a:avLst/>
            <a:gdLst/>
            <a:ahLst/>
            <a:cxnLst/>
            <a:rect l="l" t="t" r="r" b="b"/>
            <a:pathLst>
              <a:path w="4037897" h="542363">
                <a:moveTo>
                  <a:pt x="0" y="0"/>
                </a:moveTo>
                <a:lnTo>
                  <a:pt x="4037898" y="0"/>
                </a:lnTo>
                <a:lnTo>
                  <a:pt x="4037898" y="542363"/>
                </a:lnTo>
                <a:lnTo>
                  <a:pt x="0" y="542363"/>
                </a:lnTo>
                <a:lnTo>
                  <a:pt x="0" y="0"/>
                </a:lnTo>
                <a:close/>
              </a:path>
            </a:pathLst>
          </a:custGeom>
          <a:blipFill>
            <a:blip r:embed="rId2"/>
            <a:stretch>
              <a:fillRect r="-33794"/>
            </a:stretch>
          </a:blipFill>
        </p:spPr>
      </p:sp>
      <p:grpSp>
        <p:nvGrpSpPr>
          <p:cNvPr id="3" name="Group 3"/>
          <p:cNvGrpSpPr/>
          <p:nvPr/>
        </p:nvGrpSpPr>
        <p:grpSpPr>
          <a:xfrm>
            <a:off x="4429974" y="2713744"/>
            <a:ext cx="1340953" cy="134095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315C73"/>
            </a:solidFill>
            <a:ln w="123825" cap="sq">
              <a:solidFill>
                <a:srgbClr val="FEFEFE"/>
              </a:solidFill>
              <a:prstDash val="solid"/>
              <a:miter/>
            </a:ln>
          </p:spPr>
        </p:sp>
        <p:sp>
          <p:nvSpPr>
            <p:cNvPr id="5" name="TextBox 5"/>
            <p:cNvSpPr txBox="1"/>
            <p:nvPr/>
          </p:nvSpPr>
          <p:spPr>
            <a:xfrm>
              <a:off x="76200" y="0"/>
              <a:ext cx="660400" cy="736600"/>
            </a:xfrm>
            <a:prstGeom prst="rect">
              <a:avLst/>
            </a:prstGeom>
          </p:spPr>
          <p:txBody>
            <a:bodyPr lIns="50800" tIns="50800" rIns="50800" bIns="50800" rtlCol="0" anchor="ctr"/>
            <a:lstStyle/>
            <a:p>
              <a:pPr algn="ctr">
                <a:lnSpc>
                  <a:spcPts val="3457"/>
                </a:lnSpc>
              </a:pPr>
              <a:r>
                <a:rPr lang="en-US" sz="2469">
                  <a:solidFill>
                    <a:srgbClr val="FFFFFF"/>
                  </a:solidFill>
                  <a:latin typeface="Poppins Bold"/>
                  <a:ea typeface="Poppins Bold"/>
                  <a:cs typeface="Poppins Bold"/>
                  <a:sym typeface="Poppins Bold"/>
                </a:rPr>
                <a:t>KNN</a:t>
              </a:r>
            </a:p>
          </p:txBody>
        </p:sp>
      </p:grpSp>
      <p:sp>
        <p:nvSpPr>
          <p:cNvPr id="6" name="AutoShape 6"/>
          <p:cNvSpPr/>
          <p:nvPr/>
        </p:nvSpPr>
        <p:spPr>
          <a:xfrm>
            <a:off x="5100450" y="1937457"/>
            <a:ext cx="0" cy="776287"/>
          </a:xfrm>
          <a:prstGeom prst="line">
            <a:avLst/>
          </a:prstGeom>
          <a:ln w="85725" cap="flat">
            <a:solidFill>
              <a:srgbClr val="FFFFFF"/>
            </a:solidFill>
            <a:prstDash val="solid"/>
            <a:headEnd type="none" w="sm" len="sm"/>
            <a:tailEnd type="arrow" w="med" len="sm"/>
          </a:ln>
        </p:spPr>
      </p:sp>
      <p:sp>
        <p:nvSpPr>
          <p:cNvPr id="7" name="Freeform 7"/>
          <p:cNvSpPr/>
          <p:nvPr/>
        </p:nvSpPr>
        <p:spPr>
          <a:xfrm>
            <a:off x="0" y="2491847"/>
            <a:ext cx="1748061" cy="1784746"/>
          </a:xfrm>
          <a:custGeom>
            <a:avLst/>
            <a:gdLst/>
            <a:ahLst/>
            <a:cxnLst/>
            <a:rect l="l" t="t" r="r" b="b"/>
            <a:pathLst>
              <a:path w="1748061" h="1784746">
                <a:moveTo>
                  <a:pt x="0" y="0"/>
                </a:moveTo>
                <a:lnTo>
                  <a:pt x="1748061" y="0"/>
                </a:lnTo>
                <a:lnTo>
                  <a:pt x="1748061" y="1784746"/>
                </a:lnTo>
                <a:lnTo>
                  <a:pt x="0" y="1784746"/>
                </a:lnTo>
                <a:lnTo>
                  <a:pt x="0" y="0"/>
                </a:lnTo>
                <a:close/>
              </a:path>
            </a:pathLst>
          </a:custGeom>
          <a:blipFill>
            <a:blip r:embed="rId3"/>
            <a:stretch>
              <a:fillRect r="-3492"/>
            </a:stretch>
          </a:blipFill>
        </p:spPr>
      </p:sp>
      <p:grpSp>
        <p:nvGrpSpPr>
          <p:cNvPr id="8" name="Group 8"/>
          <p:cNvGrpSpPr/>
          <p:nvPr/>
        </p:nvGrpSpPr>
        <p:grpSpPr>
          <a:xfrm>
            <a:off x="6813058" y="1502324"/>
            <a:ext cx="3146700" cy="1448509"/>
            <a:chOff x="0" y="0"/>
            <a:chExt cx="1765704" cy="812800"/>
          </a:xfrm>
        </p:grpSpPr>
        <p:sp>
          <p:nvSpPr>
            <p:cNvPr id="9" name="Freeform 9"/>
            <p:cNvSpPr/>
            <p:nvPr/>
          </p:nvSpPr>
          <p:spPr>
            <a:xfrm>
              <a:off x="0" y="0"/>
              <a:ext cx="1765704" cy="812800"/>
            </a:xfrm>
            <a:custGeom>
              <a:avLst/>
              <a:gdLst/>
              <a:ahLst/>
              <a:cxnLst/>
              <a:rect l="l" t="t" r="r" b="b"/>
              <a:pathLst>
                <a:path w="1765704" h="812800">
                  <a:moveTo>
                    <a:pt x="882852" y="0"/>
                  </a:moveTo>
                  <a:lnTo>
                    <a:pt x="1013186" y="87561"/>
                  </a:lnTo>
                  <a:lnTo>
                    <a:pt x="1203142" y="27679"/>
                  </a:lnTo>
                  <a:lnTo>
                    <a:pt x="1256254" y="131093"/>
                  </a:lnTo>
                  <a:lnTo>
                    <a:pt x="1480173" y="106978"/>
                  </a:lnTo>
                  <a:lnTo>
                    <a:pt x="1448893" y="212279"/>
                  </a:lnTo>
                  <a:lnTo>
                    <a:pt x="1676533" y="227186"/>
                  </a:lnTo>
                  <a:lnTo>
                    <a:pt x="1565081" y="320152"/>
                  </a:lnTo>
                  <a:lnTo>
                    <a:pt x="1765704" y="372069"/>
                  </a:lnTo>
                  <a:lnTo>
                    <a:pt x="1589134" y="440145"/>
                  </a:lnTo>
                  <a:lnTo>
                    <a:pt x="1735640" y="522061"/>
                  </a:lnTo>
                  <a:lnTo>
                    <a:pt x="1517796" y="556053"/>
                  </a:lnTo>
                  <a:lnTo>
                    <a:pt x="1590403" y="656904"/>
                  </a:lnTo>
                  <a:lnTo>
                    <a:pt x="1360709" y="652219"/>
                  </a:lnTo>
                  <a:lnTo>
                    <a:pt x="1349605" y="758384"/>
                  </a:lnTo>
                  <a:lnTo>
                    <a:pt x="1139083" y="715658"/>
                  </a:lnTo>
                  <a:lnTo>
                    <a:pt x="1045771" y="812800"/>
                  </a:lnTo>
                  <a:lnTo>
                    <a:pt x="882852" y="737801"/>
                  </a:lnTo>
                  <a:lnTo>
                    <a:pt x="719933" y="812800"/>
                  </a:lnTo>
                  <a:lnTo>
                    <a:pt x="626621" y="715658"/>
                  </a:lnTo>
                  <a:lnTo>
                    <a:pt x="416099" y="758384"/>
                  </a:lnTo>
                  <a:lnTo>
                    <a:pt x="404995" y="652219"/>
                  </a:lnTo>
                  <a:lnTo>
                    <a:pt x="175303" y="656904"/>
                  </a:lnTo>
                  <a:lnTo>
                    <a:pt x="247906" y="556053"/>
                  </a:lnTo>
                  <a:lnTo>
                    <a:pt x="30064" y="522061"/>
                  </a:lnTo>
                  <a:lnTo>
                    <a:pt x="176570" y="440145"/>
                  </a:lnTo>
                  <a:lnTo>
                    <a:pt x="0" y="372069"/>
                  </a:lnTo>
                  <a:lnTo>
                    <a:pt x="200622" y="320152"/>
                  </a:lnTo>
                  <a:lnTo>
                    <a:pt x="89169" y="227186"/>
                  </a:lnTo>
                  <a:lnTo>
                    <a:pt x="316811" y="212279"/>
                  </a:lnTo>
                  <a:lnTo>
                    <a:pt x="285531" y="106978"/>
                  </a:lnTo>
                  <a:lnTo>
                    <a:pt x="509450" y="131093"/>
                  </a:lnTo>
                  <a:lnTo>
                    <a:pt x="562562" y="27679"/>
                  </a:lnTo>
                  <a:lnTo>
                    <a:pt x="752518" y="87561"/>
                  </a:lnTo>
                  <a:lnTo>
                    <a:pt x="882852" y="0"/>
                  </a:lnTo>
                  <a:close/>
                </a:path>
              </a:pathLst>
            </a:custGeom>
            <a:solidFill>
              <a:srgbClr val="C1FF72"/>
            </a:solidFill>
            <a:ln w="28575" cap="sq">
              <a:solidFill>
                <a:srgbClr val="000000"/>
              </a:solidFill>
              <a:prstDash val="solid"/>
              <a:miter/>
            </a:ln>
          </p:spPr>
        </p:sp>
        <p:sp>
          <p:nvSpPr>
            <p:cNvPr id="10" name="TextBox 10"/>
            <p:cNvSpPr txBox="1"/>
            <p:nvPr/>
          </p:nvSpPr>
          <p:spPr>
            <a:xfrm>
              <a:off x="303480" y="111125"/>
              <a:ext cx="1158743" cy="561975"/>
            </a:xfrm>
            <a:prstGeom prst="rect">
              <a:avLst/>
            </a:prstGeom>
          </p:spPr>
          <p:txBody>
            <a:bodyPr lIns="50800" tIns="50800" rIns="50800" bIns="50800" rtlCol="0" anchor="ctr"/>
            <a:lstStyle/>
            <a:p>
              <a:pPr algn="ctr">
                <a:lnSpc>
                  <a:spcPts val="2250"/>
                </a:lnSpc>
              </a:pPr>
              <a:endParaRPr/>
            </a:p>
          </p:txBody>
        </p:sp>
      </p:grpSp>
      <p:sp>
        <p:nvSpPr>
          <p:cNvPr id="11" name="Freeform 11"/>
          <p:cNvSpPr/>
          <p:nvPr/>
        </p:nvSpPr>
        <p:spPr>
          <a:xfrm>
            <a:off x="6813058" y="2491847"/>
            <a:ext cx="2783841" cy="1784746"/>
          </a:xfrm>
          <a:custGeom>
            <a:avLst/>
            <a:gdLst/>
            <a:ahLst/>
            <a:cxnLst/>
            <a:rect l="l" t="t" r="r" b="b"/>
            <a:pathLst>
              <a:path w="2783841" h="1784746">
                <a:moveTo>
                  <a:pt x="0" y="0"/>
                </a:moveTo>
                <a:lnTo>
                  <a:pt x="2783841" y="0"/>
                </a:lnTo>
                <a:lnTo>
                  <a:pt x="2783841" y="1784746"/>
                </a:lnTo>
                <a:lnTo>
                  <a:pt x="0" y="1784746"/>
                </a:lnTo>
                <a:lnTo>
                  <a:pt x="0" y="0"/>
                </a:lnTo>
                <a:close/>
              </a:path>
            </a:pathLst>
          </a:custGeom>
          <a:blipFill>
            <a:blip r:embed="rId4"/>
            <a:stretch>
              <a:fillRect t="-20570" r="-11258"/>
            </a:stretch>
          </a:blipFill>
        </p:spPr>
      </p:sp>
      <p:sp>
        <p:nvSpPr>
          <p:cNvPr id="12" name="AutoShape 12"/>
          <p:cNvSpPr/>
          <p:nvPr/>
        </p:nvSpPr>
        <p:spPr>
          <a:xfrm>
            <a:off x="5770926" y="3384220"/>
            <a:ext cx="1042131" cy="0"/>
          </a:xfrm>
          <a:prstGeom prst="line">
            <a:avLst/>
          </a:prstGeom>
          <a:ln w="85725" cap="flat">
            <a:solidFill>
              <a:srgbClr val="FFFFFF"/>
            </a:solidFill>
            <a:prstDash val="solid"/>
            <a:headEnd type="none" w="sm" len="sm"/>
            <a:tailEnd type="arrow" w="med" len="sm"/>
          </a:ln>
        </p:spPr>
      </p:sp>
      <p:grpSp>
        <p:nvGrpSpPr>
          <p:cNvPr id="13" name="Group 13"/>
          <p:cNvGrpSpPr/>
          <p:nvPr/>
        </p:nvGrpSpPr>
        <p:grpSpPr>
          <a:xfrm>
            <a:off x="-214723" y="6747346"/>
            <a:ext cx="3160647" cy="1331321"/>
            <a:chOff x="0" y="0"/>
            <a:chExt cx="1929643" cy="812800"/>
          </a:xfrm>
        </p:grpSpPr>
        <p:sp>
          <p:nvSpPr>
            <p:cNvPr id="14" name="Freeform 14"/>
            <p:cNvSpPr/>
            <p:nvPr/>
          </p:nvSpPr>
          <p:spPr>
            <a:xfrm>
              <a:off x="0" y="0"/>
              <a:ext cx="1929643" cy="812800"/>
            </a:xfrm>
            <a:custGeom>
              <a:avLst/>
              <a:gdLst/>
              <a:ahLst/>
              <a:cxnLst/>
              <a:rect l="l" t="t" r="r" b="b"/>
              <a:pathLst>
                <a:path w="1929643" h="812800">
                  <a:moveTo>
                    <a:pt x="964822" y="0"/>
                  </a:moveTo>
                  <a:lnTo>
                    <a:pt x="1107256" y="87561"/>
                  </a:lnTo>
                  <a:lnTo>
                    <a:pt x="1314850" y="27679"/>
                  </a:lnTo>
                  <a:lnTo>
                    <a:pt x="1372893" y="131093"/>
                  </a:lnTo>
                  <a:lnTo>
                    <a:pt x="1617602" y="106978"/>
                  </a:lnTo>
                  <a:lnTo>
                    <a:pt x="1583417" y="212279"/>
                  </a:lnTo>
                  <a:lnTo>
                    <a:pt x="1832193" y="227186"/>
                  </a:lnTo>
                  <a:lnTo>
                    <a:pt x="1710393" y="320152"/>
                  </a:lnTo>
                  <a:lnTo>
                    <a:pt x="1929643" y="372069"/>
                  </a:lnTo>
                  <a:lnTo>
                    <a:pt x="1736679" y="440145"/>
                  </a:lnTo>
                  <a:lnTo>
                    <a:pt x="1896788" y="522061"/>
                  </a:lnTo>
                  <a:lnTo>
                    <a:pt x="1658718" y="556053"/>
                  </a:lnTo>
                  <a:lnTo>
                    <a:pt x="1738066" y="656904"/>
                  </a:lnTo>
                  <a:lnTo>
                    <a:pt x="1487046" y="652219"/>
                  </a:lnTo>
                  <a:lnTo>
                    <a:pt x="1474911" y="758384"/>
                  </a:lnTo>
                  <a:lnTo>
                    <a:pt x="1244843" y="715658"/>
                  </a:lnTo>
                  <a:lnTo>
                    <a:pt x="1142867" y="812800"/>
                  </a:lnTo>
                  <a:lnTo>
                    <a:pt x="964822" y="737801"/>
                  </a:lnTo>
                  <a:lnTo>
                    <a:pt x="786776" y="812800"/>
                  </a:lnTo>
                  <a:lnTo>
                    <a:pt x="684800" y="715658"/>
                  </a:lnTo>
                  <a:lnTo>
                    <a:pt x="454732" y="758384"/>
                  </a:lnTo>
                  <a:lnTo>
                    <a:pt x="442597" y="652219"/>
                  </a:lnTo>
                  <a:lnTo>
                    <a:pt x="191579" y="656904"/>
                  </a:lnTo>
                  <a:lnTo>
                    <a:pt x="270923" y="556053"/>
                  </a:lnTo>
                  <a:lnTo>
                    <a:pt x="32856" y="522061"/>
                  </a:lnTo>
                  <a:lnTo>
                    <a:pt x="192964" y="440145"/>
                  </a:lnTo>
                  <a:lnTo>
                    <a:pt x="0" y="372069"/>
                  </a:lnTo>
                  <a:lnTo>
                    <a:pt x="219249" y="320152"/>
                  </a:lnTo>
                  <a:lnTo>
                    <a:pt x="97448" y="227186"/>
                  </a:lnTo>
                  <a:lnTo>
                    <a:pt x="346226" y="212279"/>
                  </a:lnTo>
                  <a:lnTo>
                    <a:pt x="312041" y="106978"/>
                  </a:lnTo>
                  <a:lnTo>
                    <a:pt x="556750" y="131093"/>
                  </a:lnTo>
                  <a:lnTo>
                    <a:pt x="614793" y="27679"/>
                  </a:lnTo>
                  <a:lnTo>
                    <a:pt x="822387" y="87561"/>
                  </a:lnTo>
                  <a:lnTo>
                    <a:pt x="964822" y="0"/>
                  </a:lnTo>
                  <a:close/>
                </a:path>
              </a:pathLst>
            </a:custGeom>
            <a:solidFill>
              <a:srgbClr val="C1FF72"/>
            </a:solidFill>
            <a:ln w="28575" cap="sq">
              <a:solidFill>
                <a:srgbClr val="000000"/>
              </a:solidFill>
              <a:prstDash val="solid"/>
              <a:miter/>
            </a:ln>
          </p:spPr>
        </p:sp>
        <p:sp>
          <p:nvSpPr>
            <p:cNvPr id="15" name="TextBox 15"/>
            <p:cNvSpPr txBox="1"/>
            <p:nvPr/>
          </p:nvSpPr>
          <p:spPr>
            <a:xfrm>
              <a:off x="331657" y="111125"/>
              <a:ext cx="1266328" cy="561975"/>
            </a:xfrm>
            <a:prstGeom prst="rect">
              <a:avLst/>
            </a:prstGeom>
          </p:spPr>
          <p:txBody>
            <a:bodyPr lIns="50800" tIns="50800" rIns="50800" bIns="50800" rtlCol="0" anchor="ctr"/>
            <a:lstStyle/>
            <a:p>
              <a:pPr algn="ctr">
                <a:lnSpc>
                  <a:spcPts val="2250"/>
                </a:lnSpc>
              </a:pPr>
              <a:endParaRPr/>
            </a:p>
          </p:txBody>
        </p:sp>
      </p:grpSp>
      <p:sp>
        <p:nvSpPr>
          <p:cNvPr id="16" name="Freeform 16"/>
          <p:cNvSpPr/>
          <p:nvPr/>
        </p:nvSpPr>
        <p:spPr>
          <a:xfrm>
            <a:off x="-22132" y="4774372"/>
            <a:ext cx="2716444" cy="2230421"/>
          </a:xfrm>
          <a:custGeom>
            <a:avLst/>
            <a:gdLst/>
            <a:ahLst/>
            <a:cxnLst/>
            <a:rect l="l" t="t" r="r" b="b"/>
            <a:pathLst>
              <a:path w="2716444" h="2230421">
                <a:moveTo>
                  <a:pt x="0" y="0"/>
                </a:moveTo>
                <a:lnTo>
                  <a:pt x="2716444" y="0"/>
                </a:lnTo>
                <a:lnTo>
                  <a:pt x="2716444" y="2230421"/>
                </a:lnTo>
                <a:lnTo>
                  <a:pt x="0" y="2230421"/>
                </a:lnTo>
                <a:lnTo>
                  <a:pt x="0" y="0"/>
                </a:lnTo>
                <a:close/>
              </a:path>
            </a:pathLst>
          </a:custGeom>
          <a:blipFill>
            <a:blip r:embed="rId5"/>
            <a:stretch>
              <a:fillRect l="-3598" r="-21602"/>
            </a:stretch>
          </a:blipFill>
        </p:spPr>
      </p:sp>
      <p:grpSp>
        <p:nvGrpSpPr>
          <p:cNvPr id="17" name="Group 17"/>
          <p:cNvGrpSpPr/>
          <p:nvPr/>
        </p:nvGrpSpPr>
        <p:grpSpPr>
          <a:xfrm>
            <a:off x="3359832" y="4115377"/>
            <a:ext cx="3130907" cy="1028123"/>
            <a:chOff x="0" y="0"/>
            <a:chExt cx="2475192" cy="812800"/>
          </a:xfrm>
        </p:grpSpPr>
        <p:sp>
          <p:nvSpPr>
            <p:cNvPr id="18" name="Freeform 18"/>
            <p:cNvSpPr/>
            <p:nvPr/>
          </p:nvSpPr>
          <p:spPr>
            <a:xfrm>
              <a:off x="0" y="0"/>
              <a:ext cx="2475192" cy="812800"/>
            </a:xfrm>
            <a:custGeom>
              <a:avLst/>
              <a:gdLst/>
              <a:ahLst/>
              <a:cxnLst/>
              <a:rect l="l" t="t" r="r" b="b"/>
              <a:pathLst>
                <a:path w="2475192" h="812800">
                  <a:moveTo>
                    <a:pt x="1237596" y="0"/>
                  </a:moveTo>
                  <a:lnTo>
                    <a:pt x="1420300" y="87561"/>
                  </a:lnTo>
                  <a:lnTo>
                    <a:pt x="1686584" y="27679"/>
                  </a:lnTo>
                  <a:lnTo>
                    <a:pt x="1761037" y="131093"/>
                  </a:lnTo>
                  <a:lnTo>
                    <a:pt x="2074930" y="106978"/>
                  </a:lnTo>
                  <a:lnTo>
                    <a:pt x="2031080" y="212279"/>
                  </a:lnTo>
                  <a:lnTo>
                    <a:pt x="2350191" y="227186"/>
                  </a:lnTo>
                  <a:lnTo>
                    <a:pt x="2193956" y="320152"/>
                  </a:lnTo>
                  <a:lnTo>
                    <a:pt x="2475192" y="372069"/>
                  </a:lnTo>
                  <a:lnTo>
                    <a:pt x="2227673" y="440145"/>
                  </a:lnTo>
                  <a:lnTo>
                    <a:pt x="2433048" y="522061"/>
                  </a:lnTo>
                  <a:lnTo>
                    <a:pt x="2127671" y="556053"/>
                  </a:lnTo>
                  <a:lnTo>
                    <a:pt x="2229452" y="656904"/>
                  </a:lnTo>
                  <a:lnTo>
                    <a:pt x="1907464" y="652219"/>
                  </a:lnTo>
                  <a:lnTo>
                    <a:pt x="1891897" y="758384"/>
                  </a:lnTo>
                  <a:lnTo>
                    <a:pt x="1596785" y="715658"/>
                  </a:lnTo>
                  <a:lnTo>
                    <a:pt x="1465979" y="812800"/>
                  </a:lnTo>
                  <a:lnTo>
                    <a:pt x="1237596" y="737801"/>
                  </a:lnTo>
                  <a:lnTo>
                    <a:pt x="1009213" y="812800"/>
                  </a:lnTo>
                  <a:lnTo>
                    <a:pt x="878407" y="715658"/>
                  </a:lnTo>
                  <a:lnTo>
                    <a:pt x="583294" y="758384"/>
                  </a:lnTo>
                  <a:lnTo>
                    <a:pt x="567728" y="652219"/>
                  </a:lnTo>
                  <a:lnTo>
                    <a:pt x="245742" y="656904"/>
                  </a:lnTo>
                  <a:lnTo>
                    <a:pt x="347518" y="556053"/>
                  </a:lnTo>
                  <a:lnTo>
                    <a:pt x="42145" y="522061"/>
                  </a:lnTo>
                  <a:lnTo>
                    <a:pt x="247519" y="440145"/>
                  </a:lnTo>
                  <a:lnTo>
                    <a:pt x="0" y="372069"/>
                  </a:lnTo>
                  <a:lnTo>
                    <a:pt x="281235" y="320152"/>
                  </a:lnTo>
                  <a:lnTo>
                    <a:pt x="124999" y="227186"/>
                  </a:lnTo>
                  <a:lnTo>
                    <a:pt x="444111" y="212279"/>
                  </a:lnTo>
                  <a:lnTo>
                    <a:pt x="400262" y="106978"/>
                  </a:lnTo>
                  <a:lnTo>
                    <a:pt x="714155" y="131093"/>
                  </a:lnTo>
                  <a:lnTo>
                    <a:pt x="788608" y="27679"/>
                  </a:lnTo>
                  <a:lnTo>
                    <a:pt x="1054892" y="87561"/>
                  </a:lnTo>
                  <a:lnTo>
                    <a:pt x="1237596" y="0"/>
                  </a:lnTo>
                  <a:close/>
                </a:path>
              </a:pathLst>
            </a:custGeom>
            <a:solidFill>
              <a:srgbClr val="C1FF72"/>
            </a:solidFill>
            <a:ln w="28575" cap="sq">
              <a:solidFill>
                <a:srgbClr val="000000"/>
              </a:solidFill>
              <a:prstDash val="solid"/>
              <a:miter/>
            </a:ln>
          </p:spPr>
        </p:sp>
        <p:sp>
          <p:nvSpPr>
            <p:cNvPr id="19" name="TextBox 19"/>
            <p:cNvSpPr txBox="1"/>
            <p:nvPr/>
          </p:nvSpPr>
          <p:spPr>
            <a:xfrm>
              <a:off x="425424" y="111125"/>
              <a:ext cx="1624345" cy="561975"/>
            </a:xfrm>
            <a:prstGeom prst="rect">
              <a:avLst/>
            </a:prstGeom>
          </p:spPr>
          <p:txBody>
            <a:bodyPr lIns="50800" tIns="50800" rIns="50800" bIns="50800" rtlCol="0" anchor="ctr"/>
            <a:lstStyle/>
            <a:p>
              <a:pPr algn="ctr">
                <a:lnSpc>
                  <a:spcPts val="2250"/>
                </a:lnSpc>
              </a:pPr>
              <a:endParaRPr/>
            </a:p>
          </p:txBody>
        </p:sp>
      </p:grpSp>
      <p:sp>
        <p:nvSpPr>
          <p:cNvPr id="20" name="Freeform 20"/>
          <p:cNvSpPr/>
          <p:nvPr/>
        </p:nvSpPr>
        <p:spPr>
          <a:xfrm>
            <a:off x="3707924" y="5001283"/>
            <a:ext cx="2601189" cy="2137832"/>
          </a:xfrm>
          <a:custGeom>
            <a:avLst/>
            <a:gdLst/>
            <a:ahLst/>
            <a:cxnLst/>
            <a:rect l="l" t="t" r="r" b="b"/>
            <a:pathLst>
              <a:path w="2601189" h="2137832">
                <a:moveTo>
                  <a:pt x="0" y="0"/>
                </a:moveTo>
                <a:lnTo>
                  <a:pt x="2601189" y="0"/>
                </a:lnTo>
                <a:lnTo>
                  <a:pt x="2601189" y="2137832"/>
                </a:lnTo>
                <a:lnTo>
                  <a:pt x="0" y="2137832"/>
                </a:lnTo>
                <a:lnTo>
                  <a:pt x="0" y="0"/>
                </a:lnTo>
                <a:close/>
              </a:path>
            </a:pathLst>
          </a:custGeom>
          <a:blipFill>
            <a:blip r:embed="rId6"/>
            <a:stretch>
              <a:fillRect r="-18149"/>
            </a:stretch>
          </a:blipFill>
        </p:spPr>
      </p:sp>
      <p:grpSp>
        <p:nvGrpSpPr>
          <p:cNvPr id="21" name="Group 21"/>
          <p:cNvGrpSpPr/>
          <p:nvPr/>
        </p:nvGrpSpPr>
        <p:grpSpPr>
          <a:xfrm>
            <a:off x="2460371" y="2670881"/>
            <a:ext cx="1340953" cy="1340953"/>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315C73"/>
            </a:solidFill>
            <a:ln w="123825" cap="sq">
              <a:solidFill>
                <a:srgbClr val="FEFEFE"/>
              </a:solidFill>
              <a:prstDash val="solid"/>
              <a:miter/>
            </a:ln>
          </p:spPr>
        </p:sp>
        <p:sp>
          <p:nvSpPr>
            <p:cNvPr id="23" name="TextBox 23"/>
            <p:cNvSpPr txBox="1"/>
            <p:nvPr/>
          </p:nvSpPr>
          <p:spPr>
            <a:xfrm>
              <a:off x="76200" y="0"/>
              <a:ext cx="660400" cy="736600"/>
            </a:xfrm>
            <a:prstGeom prst="rect">
              <a:avLst/>
            </a:prstGeom>
          </p:spPr>
          <p:txBody>
            <a:bodyPr lIns="50800" tIns="50800" rIns="50800" bIns="50800" rtlCol="0" anchor="ctr"/>
            <a:lstStyle/>
            <a:p>
              <a:pPr algn="ctr">
                <a:lnSpc>
                  <a:spcPts val="3457"/>
                </a:lnSpc>
              </a:pPr>
              <a:r>
                <a:rPr lang="en-US" sz="2469">
                  <a:solidFill>
                    <a:srgbClr val="FFFFFF"/>
                  </a:solidFill>
                  <a:latin typeface="Poppins Bold"/>
                  <a:ea typeface="Poppins Bold"/>
                  <a:cs typeface="Poppins Bold"/>
                  <a:sym typeface="Poppins Bold"/>
                </a:rPr>
                <a:t>CNN</a:t>
              </a:r>
            </a:p>
          </p:txBody>
        </p:sp>
      </p:grpSp>
      <p:sp>
        <p:nvSpPr>
          <p:cNvPr id="24" name="AutoShape 24"/>
          <p:cNvSpPr/>
          <p:nvPr/>
        </p:nvSpPr>
        <p:spPr>
          <a:xfrm>
            <a:off x="1748061" y="3341358"/>
            <a:ext cx="712310" cy="0"/>
          </a:xfrm>
          <a:prstGeom prst="line">
            <a:avLst/>
          </a:prstGeom>
          <a:ln w="85725" cap="flat">
            <a:solidFill>
              <a:srgbClr val="FFFFFF"/>
            </a:solidFill>
            <a:prstDash val="solid"/>
            <a:headEnd type="none" w="sm" len="sm"/>
            <a:tailEnd type="arrow" w="med" len="sm"/>
          </a:ln>
        </p:spPr>
      </p:sp>
      <p:sp>
        <p:nvSpPr>
          <p:cNvPr id="25" name="AutoShape 25"/>
          <p:cNvSpPr/>
          <p:nvPr/>
        </p:nvSpPr>
        <p:spPr>
          <a:xfrm>
            <a:off x="3801324" y="3341358"/>
            <a:ext cx="628650" cy="42863"/>
          </a:xfrm>
          <a:prstGeom prst="line">
            <a:avLst/>
          </a:prstGeom>
          <a:ln w="85725" cap="flat">
            <a:solidFill>
              <a:srgbClr val="FFFFFF"/>
            </a:solidFill>
            <a:prstDash val="solid"/>
            <a:headEnd type="none" w="sm" len="sm"/>
            <a:tailEnd type="arrow" w="med" len="sm"/>
          </a:ln>
        </p:spPr>
      </p:sp>
      <p:grpSp>
        <p:nvGrpSpPr>
          <p:cNvPr id="26" name="Group 26"/>
          <p:cNvGrpSpPr/>
          <p:nvPr/>
        </p:nvGrpSpPr>
        <p:grpSpPr>
          <a:xfrm>
            <a:off x="-140797" y="1028700"/>
            <a:ext cx="2953775" cy="1474224"/>
            <a:chOff x="0" y="0"/>
            <a:chExt cx="1292737" cy="645203"/>
          </a:xfrm>
        </p:grpSpPr>
        <p:sp>
          <p:nvSpPr>
            <p:cNvPr id="27" name="Freeform 27"/>
            <p:cNvSpPr/>
            <p:nvPr/>
          </p:nvSpPr>
          <p:spPr>
            <a:xfrm>
              <a:off x="0" y="0"/>
              <a:ext cx="1292737" cy="645203"/>
            </a:xfrm>
            <a:custGeom>
              <a:avLst/>
              <a:gdLst/>
              <a:ahLst/>
              <a:cxnLst/>
              <a:rect l="l" t="t" r="r" b="b"/>
              <a:pathLst>
                <a:path w="1292737" h="645203">
                  <a:moveTo>
                    <a:pt x="646369" y="0"/>
                  </a:moveTo>
                  <a:lnTo>
                    <a:pt x="741791" y="69506"/>
                  </a:lnTo>
                  <a:lnTo>
                    <a:pt x="880865" y="21972"/>
                  </a:lnTo>
                  <a:lnTo>
                    <a:pt x="919750" y="104062"/>
                  </a:lnTo>
                  <a:lnTo>
                    <a:pt x="1083690" y="84919"/>
                  </a:lnTo>
                  <a:lnTo>
                    <a:pt x="1060788" y="168508"/>
                  </a:lnTo>
                  <a:lnTo>
                    <a:pt x="1227452" y="180341"/>
                  </a:lnTo>
                  <a:lnTo>
                    <a:pt x="1145854" y="254137"/>
                  </a:lnTo>
                  <a:lnTo>
                    <a:pt x="1292737" y="295350"/>
                  </a:lnTo>
                  <a:lnTo>
                    <a:pt x="1163464" y="349388"/>
                  </a:lnTo>
                  <a:lnTo>
                    <a:pt x="1270727" y="414414"/>
                  </a:lnTo>
                  <a:lnTo>
                    <a:pt x="1111235" y="441396"/>
                  </a:lnTo>
                  <a:lnTo>
                    <a:pt x="1164393" y="521452"/>
                  </a:lnTo>
                  <a:lnTo>
                    <a:pt x="996226" y="517733"/>
                  </a:lnTo>
                  <a:lnTo>
                    <a:pt x="988096" y="602007"/>
                  </a:lnTo>
                  <a:lnTo>
                    <a:pt x="833965" y="568091"/>
                  </a:lnTo>
                  <a:lnTo>
                    <a:pt x="765648" y="645203"/>
                  </a:lnTo>
                  <a:lnTo>
                    <a:pt x="646369" y="585669"/>
                  </a:lnTo>
                  <a:lnTo>
                    <a:pt x="527089" y="645203"/>
                  </a:lnTo>
                  <a:lnTo>
                    <a:pt x="458772" y="568091"/>
                  </a:lnTo>
                  <a:lnTo>
                    <a:pt x="304642" y="602007"/>
                  </a:lnTo>
                  <a:lnTo>
                    <a:pt x="296512" y="517733"/>
                  </a:lnTo>
                  <a:lnTo>
                    <a:pt x="128346" y="521452"/>
                  </a:lnTo>
                  <a:lnTo>
                    <a:pt x="181501" y="441396"/>
                  </a:lnTo>
                  <a:lnTo>
                    <a:pt x="22011" y="414414"/>
                  </a:lnTo>
                  <a:lnTo>
                    <a:pt x="129274" y="349388"/>
                  </a:lnTo>
                  <a:lnTo>
                    <a:pt x="0" y="295350"/>
                  </a:lnTo>
                  <a:lnTo>
                    <a:pt x="146883" y="254137"/>
                  </a:lnTo>
                  <a:lnTo>
                    <a:pt x="65284" y="180341"/>
                  </a:lnTo>
                  <a:lnTo>
                    <a:pt x="231949" y="168508"/>
                  </a:lnTo>
                  <a:lnTo>
                    <a:pt x="209048" y="84919"/>
                  </a:lnTo>
                  <a:lnTo>
                    <a:pt x="372987" y="104062"/>
                  </a:lnTo>
                  <a:lnTo>
                    <a:pt x="411872" y="21972"/>
                  </a:lnTo>
                  <a:lnTo>
                    <a:pt x="550947" y="69506"/>
                  </a:lnTo>
                  <a:lnTo>
                    <a:pt x="646369" y="0"/>
                  </a:lnTo>
                  <a:close/>
                </a:path>
              </a:pathLst>
            </a:custGeom>
            <a:solidFill>
              <a:srgbClr val="C1FF72"/>
            </a:solidFill>
            <a:ln w="28575" cap="sq">
              <a:solidFill>
                <a:srgbClr val="000000"/>
              </a:solidFill>
              <a:prstDash val="solid"/>
              <a:miter/>
            </a:ln>
          </p:spPr>
        </p:sp>
        <p:sp>
          <p:nvSpPr>
            <p:cNvPr id="28" name="TextBox 28"/>
            <p:cNvSpPr txBox="1"/>
            <p:nvPr/>
          </p:nvSpPr>
          <p:spPr>
            <a:xfrm>
              <a:off x="222189" y="34694"/>
              <a:ext cx="848359" cy="499614"/>
            </a:xfrm>
            <a:prstGeom prst="rect">
              <a:avLst/>
            </a:prstGeom>
          </p:spPr>
          <p:txBody>
            <a:bodyPr lIns="50800" tIns="50800" rIns="50800" bIns="50800" rtlCol="0" anchor="ctr"/>
            <a:lstStyle/>
            <a:p>
              <a:pPr algn="ctr">
                <a:lnSpc>
                  <a:spcPts val="3457"/>
                </a:lnSpc>
              </a:pPr>
              <a:endParaRPr/>
            </a:p>
          </p:txBody>
        </p:sp>
      </p:grpSp>
      <p:sp>
        <p:nvSpPr>
          <p:cNvPr id="29" name="TextBox 29"/>
          <p:cNvSpPr txBox="1"/>
          <p:nvPr/>
        </p:nvSpPr>
        <p:spPr>
          <a:xfrm>
            <a:off x="285517" y="1404616"/>
            <a:ext cx="2101146" cy="684292"/>
          </a:xfrm>
          <a:prstGeom prst="rect">
            <a:avLst/>
          </a:prstGeom>
        </p:spPr>
        <p:txBody>
          <a:bodyPr lIns="0" tIns="0" rIns="0" bIns="0" rtlCol="0" anchor="t">
            <a:spAutoFit/>
          </a:bodyPr>
          <a:lstStyle/>
          <a:p>
            <a:pPr algn="ctr">
              <a:lnSpc>
                <a:spcPts val="1818"/>
              </a:lnSpc>
            </a:pPr>
            <a:r>
              <a:rPr lang="en-US" sz="1298">
                <a:solidFill>
                  <a:srgbClr val="000000"/>
                </a:solidFill>
                <a:latin typeface="Canva Sans Bold"/>
                <a:ea typeface="Canva Sans Bold"/>
                <a:cs typeface="Canva Sans Bold"/>
                <a:sym typeface="Canva Sans Bold"/>
              </a:rPr>
              <a:t>Doesnt matter if multiple people in frame as it ultimately uses grab-cut</a:t>
            </a:r>
          </a:p>
        </p:txBody>
      </p:sp>
      <p:sp>
        <p:nvSpPr>
          <p:cNvPr id="30" name="Freeform 30"/>
          <p:cNvSpPr/>
          <p:nvPr/>
        </p:nvSpPr>
        <p:spPr>
          <a:xfrm>
            <a:off x="0" y="870313"/>
            <a:ext cx="431267" cy="795963"/>
          </a:xfrm>
          <a:custGeom>
            <a:avLst/>
            <a:gdLst/>
            <a:ahLst/>
            <a:cxnLst/>
            <a:rect l="l" t="t" r="r" b="b"/>
            <a:pathLst>
              <a:path w="431267" h="795963">
                <a:moveTo>
                  <a:pt x="0" y="0"/>
                </a:moveTo>
                <a:lnTo>
                  <a:pt x="431267" y="0"/>
                </a:lnTo>
                <a:lnTo>
                  <a:pt x="431267" y="795963"/>
                </a:lnTo>
                <a:lnTo>
                  <a:pt x="0" y="7959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31" name="Group 31"/>
          <p:cNvGrpSpPr/>
          <p:nvPr/>
        </p:nvGrpSpPr>
        <p:grpSpPr>
          <a:xfrm>
            <a:off x="5469562" y="8212017"/>
            <a:ext cx="3312601" cy="1252891"/>
            <a:chOff x="0" y="0"/>
            <a:chExt cx="1936379" cy="732376"/>
          </a:xfrm>
        </p:grpSpPr>
        <p:sp>
          <p:nvSpPr>
            <p:cNvPr id="32" name="Freeform 32"/>
            <p:cNvSpPr/>
            <p:nvPr/>
          </p:nvSpPr>
          <p:spPr>
            <a:xfrm>
              <a:off x="0" y="0"/>
              <a:ext cx="1936379" cy="732376"/>
            </a:xfrm>
            <a:custGeom>
              <a:avLst/>
              <a:gdLst/>
              <a:ahLst/>
              <a:cxnLst/>
              <a:rect l="l" t="t" r="r" b="b"/>
              <a:pathLst>
                <a:path w="1936379" h="732376">
                  <a:moveTo>
                    <a:pt x="968189" y="0"/>
                  </a:moveTo>
                  <a:lnTo>
                    <a:pt x="1111121" y="78897"/>
                  </a:lnTo>
                  <a:lnTo>
                    <a:pt x="1319439" y="24940"/>
                  </a:lnTo>
                  <a:lnTo>
                    <a:pt x="1377685" y="118122"/>
                  </a:lnTo>
                  <a:lnTo>
                    <a:pt x="1623248" y="96393"/>
                  </a:lnTo>
                  <a:lnTo>
                    <a:pt x="1588944" y="191275"/>
                  </a:lnTo>
                  <a:lnTo>
                    <a:pt x="1838588" y="204707"/>
                  </a:lnTo>
                  <a:lnTo>
                    <a:pt x="1716364" y="288474"/>
                  </a:lnTo>
                  <a:lnTo>
                    <a:pt x="1936379" y="335255"/>
                  </a:lnTo>
                  <a:lnTo>
                    <a:pt x="1742741" y="396594"/>
                  </a:lnTo>
                  <a:lnTo>
                    <a:pt x="1903409" y="470405"/>
                  </a:lnTo>
                  <a:lnTo>
                    <a:pt x="1664508" y="501034"/>
                  </a:lnTo>
                  <a:lnTo>
                    <a:pt x="1744132" y="591906"/>
                  </a:lnTo>
                  <a:lnTo>
                    <a:pt x="1492237" y="587684"/>
                  </a:lnTo>
                  <a:lnTo>
                    <a:pt x="1480059" y="683345"/>
                  </a:lnTo>
                  <a:lnTo>
                    <a:pt x="1249188" y="644846"/>
                  </a:lnTo>
                  <a:lnTo>
                    <a:pt x="1146857" y="732376"/>
                  </a:lnTo>
                  <a:lnTo>
                    <a:pt x="968189" y="664799"/>
                  </a:lnTo>
                  <a:lnTo>
                    <a:pt x="789522" y="732376"/>
                  </a:lnTo>
                  <a:lnTo>
                    <a:pt x="687191" y="644846"/>
                  </a:lnTo>
                  <a:lnTo>
                    <a:pt x="456320" y="683345"/>
                  </a:lnTo>
                  <a:lnTo>
                    <a:pt x="444142" y="587684"/>
                  </a:lnTo>
                  <a:lnTo>
                    <a:pt x="192248" y="591906"/>
                  </a:lnTo>
                  <a:lnTo>
                    <a:pt x="271869" y="501034"/>
                  </a:lnTo>
                  <a:lnTo>
                    <a:pt x="32970" y="470405"/>
                  </a:lnTo>
                  <a:lnTo>
                    <a:pt x="193638" y="396594"/>
                  </a:lnTo>
                  <a:lnTo>
                    <a:pt x="0" y="335255"/>
                  </a:lnTo>
                  <a:lnTo>
                    <a:pt x="220014" y="288474"/>
                  </a:lnTo>
                  <a:lnTo>
                    <a:pt x="97789" y="204707"/>
                  </a:lnTo>
                  <a:lnTo>
                    <a:pt x="347435" y="191275"/>
                  </a:lnTo>
                  <a:lnTo>
                    <a:pt x="313131" y="96393"/>
                  </a:lnTo>
                  <a:lnTo>
                    <a:pt x="558694" y="118122"/>
                  </a:lnTo>
                  <a:lnTo>
                    <a:pt x="616939" y="24940"/>
                  </a:lnTo>
                  <a:lnTo>
                    <a:pt x="825257" y="78897"/>
                  </a:lnTo>
                  <a:lnTo>
                    <a:pt x="968189" y="0"/>
                  </a:lnTo>
                  <a:close/>
                </a:path>
              </a:pathLst>
            </a:custGeom>
            <a:solidFill>
              <a:srgbClr val="C1FF72"/>
            </a:solidFill>
            <a:ln w="28575" cap="sq">
              <a:solidFill>
                <a:srgbClr val="000000"/>
              </a:solidFill>
              <a:prstDash val="solid"/>
              <a:miter/>
            </a:ln>
          </p:spPr>
        </p:sp>
        <p:sp>
          <p:nvSpPr>
            <p:cNvPr id="33" name="TextBox 33"/>
            <p:cNvSpPr txBox="1"/>
            <p:nvPr/>
          </p:nvSpPr>
          <p:spPr>
            <a:xfrm>
              <a:off x="332815" y="97302"/>
              <a:ext cx="1270748" cy="509197"/>
            </a:xfrm>
            <a:prstGeom prst="rect">
              <a:avLst/>
            </a:prstGeom>
          </p:spPr>
          <p:txBody>
            <a:bodyPr lIns="50800" tIns="50800" rIns="50800" bIns="50800" rtlCol="0" anchor="ctr"/>
            <a:lstStyle/>
            <a:p>
              <a:pPr algn="ctr">
                <a:lnSpc>
                  <a:spcPts val="2250"/>
                </a:lnSpc>
              </a:pPr>
              <a:endParaRPr/>
            </a:p>
          </p:txBody>
        </p:sp>
      </p:grpSp>
      <p:sp>
        <p:nvSpPr>
          <p:cNvPr id="34" name="Freeform 34"/>
          <p:cNvSpPr/>
          <p:nvPr/>
        </p:nvSpPr>
        <p:spPr>
          <a:xfrm>
            <a:off x="3827017" y="7540854"/>
            <a:ext cx="2546865" cy="2049192"/>
          </a:xfrm>
          <a:custGeom>
            <a:avLst/>
            <a:gdLst/>
            <a:ahLst/>
            <a:cxnLst/>
            <a:rect l="l" t="t" r="r" b="b"/>
            <a:pathLst>
              <a:path w="2546865" h="2049192">
                <a:moveTo>
                  <a:pt x="0" y="0"/>
                </a:moveTo>
                <a:lnTo>
                  <a:pt x="2546866" y="0"/>
                </a:lnTo>
                <a:lnTo>
                  <a:pt x="2546866" y="2049192"/>
                </a:lnTo>
                <a:lnTo>
                  <a:pt x="0" y="2049192"/>
                </a:lnTo>
                <a:lnTo>
                  <a:pt x="0" y="0"/>
                </a:lnTo>
                <a:close/>
              </a:path>
            </a:pathLst>
          </a:custGeom>
          <a:blipFill>
            <a:blip r:embed="rId9"/>
            <a:stretch>
              <a:fillRect r="-31005"/>
            </a:stretch>
          </a:blipFill>
        </p:spPr>
      </p:sp>
      <p:grpSp>
        <p:nvGrpSpPr>
          <p:cNvPr id="35" name="Group 35"/>
          <p:cNvGrpSpPr/>
          <p:nvPr/>
        </p:nvGrpSpPr>
        <p:grpSpPr>
          <a:xfrm>
            <a:off x="7070186" y="6747346"/>
            <a:ext cx="2892124" cy="1331321"/>
            <a:chOff x="0" y="0"/>
            <a:chExt cx="1765704" cy="812800"/>
          </a:xfrm>
        </p:grpSpPr>
        <p:sp>
          <p:nvSpPr>
            <p:cNvPr id="36" name="Freeform 36"/>
            <p:cNvSpPr/>
            <p:nvPr/>
          </p:nvSpPr>
          <p:spPr>
            <a:xfrm>
              <a:off x="0" y="0"/>
              <a:ext cx="1765704" cy="812800"/>
            </a:xfrm>
            <a:custGeom>
              <a:avLst/>
              <a:gdLst/>
              <a:ahLst/>
              <a:cxnLst/>
              <a:rect l="l" t="t" r="r" b="b"/>
              <a:pathLst>
                <a:path w="1765704" h="812800">
                  <a:moveTo>
                    <a:pt x="882852" y="0"/>
                  </a:moveTo>
                  <a:lnTo>
                    <a:pt x="1013186" y="87561"/>
                  </a:lnTo>
                  <a:lnTo>
                    <a:pt x="1203142" y="27679"/>
                  </a:lnTo>
                  <a:lnTo>
                    <a:pt x="1256254" y="131093"/>
                  </a:lnTo>
                  <a:lnTo>
                    <a:pt x="1480173" y="106978"/>
                  </a:lnTo>
                  <a:lnTo>
                    <a:pt x="1448893" y="212279"/>
                  </a:lnTo>
                  <a:lnTo>
                    <a:pt x="1676533" y="227186"/>
                  </a:lnTo>
                  <a:lnTo>
                    <a:pt x="1565081" y="320152"/>
                  </a:lnTo>
                  <a:lnTo>
                    <a:pt x="1765704" y="372069"/>
                  </a:lnTo>
                  <a:lnTo>
                    <a:pt x="1589134" y="440145"/>
                  </a:lnTo>
                  <a:lnTo>
                    <a:pt x="1735640" y="522061"/>
                  </a:lnTo>
                  <a:lnTo>
                    <a:pt x="1517796" y="556053"/>
                  </a:lnTo>
                  <a:lnTo>
                    <a:pt x="1590403" y="656904"/>
                  </a:lnTo>
                  <a:lnTo>
                    <a:pt x="1360709" y="652219"/>
                  </a:lnTo>
                  <a:lnTo>
                    <a:pt x="1349605" y="758384"/>
                  </a:lnTo>
                  <a:lnTo>
                    <a:pt x="1139083" y="715658"/>
                  </a:lnTo>
                  <a:lnTo>
                    <a:pt x="1045771" y="812800"/>
                  </a:lnTo>
                  <a:lnTo>
                    <a:pt x="882852" y="737801"/>
                  </a:lnTo>
                  <a:lnTo>
                    <a:pt x="719933" y="812800"/>
                  </a:lnTo>
                  <a:lnTo>
                    <a:pt x="626621" y="715658"/>
                  </a:lnTo>
                  <a:lnTo>
                    <a:pt x="416099" y="758384"/>
                  </a:lnTo>
                  <a:lnTo>
                    <a:pt x="404995" y="652219"/>
                  </a:lnTo>
                  <a:lnTo>
                    <a:pt x="175303" y="656904"/>
                  </a:lnTo>
                  <a:lnTo>
                    <a:pt x="247906" y="556053"/>
                  </a:lnTo>
                  <a:lnTo>
                    <a:pt x="30064" y="522061"/>
                  </a:lnTo>
                  <a:lnTo>
                    <a:pt x="176570" y="440145"/>
                  </a:lnTo>
                  <a:lnTo>
                    <a:pt x="0" y="372069"/>
                  </a:lnTo>
                  <a:lnTo>
                    <a:pt x="200622" y="320152"/>
                  </a:lnTo>
                  <a:lnTo>
                    <a:pt x="89169" y="227186"/>
                  </a:lnTo>
                  <a:lnTo>
                    <a:pt x="316811" y="212279"/>
                  </a:lnTo>
                  <a:lnTo>
                    <a:pt x="285531" y="106978"/>
                  </a:lnTo>
                  <a:lnTo>
                    <a:pt x="509450" y="131093"/>
                  </a:lnTo>
                  <a:lnTo>
                    <a:pt x="562562" y="27679"/>
                  </a:lnTo>
                  <a:lnTo>
                    <a:pt x="752518" y="87561"/>
                  </a:lnTo>
                  <a:lnTo>
                    <a:pt x="882852" y="0"/>
                  </a:lnTo>
                  <a:close/>
                </a:path>
              </a:pathLst>
            </a:custGeom>
            <a:solidFill>
              <a:srgbClr val="C1FF72"/>
            </a:solidFill>
            <a:ln w="28575" cap="sq">
              <a:solidFill>
                <a:srgbClr val="000000"/>
              </a:solidFill>
              <a:prstDash val="solid"/>
              <a:miter/>
            </a:ln>
          </p:spPr>
        </p:sp>
        <p:sp>
          <p:nvSpPr>
            <p:cNvPr id="37" name="TextBox 37"/>
            <p:cNvSpPr txBox="1"/>
            <p:nvPr/>
          </p:nvSpPr>
          <p:spPr>
            <a:xfrm>
              <a:off x="303480" y="111125"/>
              <a:ext cx="1158743" cy="561975"/>
            </a:xfrm>
            <a:prstGeom prst="rect">
              <a:avLst/>
            </a:prstGeom>
          </p:spPr>
          <p:txBody>
            <a:bodyPr lIns="50800" tIns="50800" rIns="50800" bIns="50800" rtlCol="0" anchor="ctr"/>
            <a:lstStyle/>
            <a:p>
              <a:pPr algn="ctr">
                <a:lnSpc>
                  <a:spcPts val="2250"/>
                </a:lnSpc>
              </a:pPr>
              <a:endParaRPr/>
            </a:p>
          </p:txBody>
        </p:sp>
      </p:grpSp>
      <p:sp>
        <p:nvSpPr>
          <p:cNvPr id="38" name="Freeform 38"/>
          <p:cNvSpPr/>
          <p:nvPr/>
        </p:nvSpPr>
        <p:spPr>
          <a:xfrm>
            <a:off x="7322724" y="4774372"/>
            <a:ext cx="2637033" cy="2137832"/>
          </a:xfrm>
          <a:custGeom>
            <a:avLst/>
            <a:gdLst/>
            <a:ahLst/>
            <a:cxnLst/>
            <a:rect l="l" t="t" r="r" b="b"/>
            <a:pathLst>
              <a:path w="2637033" h="2137832">
                <a:moveTo>
                  <a:pt x="0" y="0"/>
                </a:moveTo>
                <a:lnTo>
                  <a:pt x="2637034" y="0"/>
                </a:lnTo>
                <a:lnTo>
                  <a:pt x="2637034" y="2137832"/>
                </a:lnTo>
                <a:lnTo>
                  <a:pt x="0" y="2137832"/>
                </a:lnTo>
                <a:lnTo>
                  <a:pt x="0" y="0"/>
                </a:lnTo>
                <a:close/>
              </a:path>
            </a:pathLst>
          </a:custGeom>
          <a:blipFill>
            <a:blip r:embed="rId10"/>
            <a:stretch>
              <a:fillRect r="-5148"/>
            </a:stretch>
          </a:blipFill>
        </p:spPr>
      </p:sp>
      <p:sp>
        <p:nvSpPr>
          <p:cNvPr id="39" name="Freeform 39"/>
          <p:cNvSpPr/>
          <p:nvPr/>
        </p:nvSpPr>
        <p:spPr>
          <a:xfrm>
            <a:off x="233206" y="7992670"/>
            <a:ext cx="2336818" cy="2294330"/>
          </a:xfrm>
          <a:custGeom>
            <a:avLst/>
            <a:gdLst/>
            <a:ahLst/>
            <a:cxnLst/>
            <a:rect l="l" t="t" r="r" b="b"/>
            <a:pathLst>
              <a:path w="2336818" h="2294330">
                <a:moveTo>
                  <a:pt x="0" y="0"/>
                </a:moveTo>
                <a:lnTo>
                  <a:pt x="2336817" y="0"/>
                </a:lnTo>
                <a:lnTo>
                  <a:pt x="2336817" y="2294330"/>
                </a:lnTo>
                <a:lnTo>
                  <a:pt x="0" y="229433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40" name="TextBox 40"/>
          <p:cNvSpPr txBox="1"/>
          <p:nvPr/>
        </p:nvSpPr>
        <p:spPr>
          <a:xfrm>
            <a:off x="11937322" y="100671"/>
            <a:ext cx="5609871" cy="1294424"/>
          </a:xfrm>
          <a:prstGeom prst="rect">
            <a:avLst/>
          </a:prstGeom>
        </p:spPr>
        <p:txBody>
          <a:bodyPr lIns="0" tIns="0" rIns="0" bIns="0" rtlCol="0" anchor="t">
            <a:spAutoFit/>
          </a:bodyPr>
          <a:lstStyle/>
          <a:p>
            <a:pPr algn="ctr">
              <a:lnSpc>
                <a:spcPts val="10631"/>
              </a:lnSpc>
            </a:pPr>
            <a:r>
              <a:rPr lang="en-US" sz="7593">
                <a:solidFill>
                  <a:srgbClr val="FFFFFF"/>
                </a:solidFill>
                <a:latin typeface="Canva Sans Bold"/>
                <a:ea typeface="Canva Sans Bold"/>
                <a:cs typeface="Canva Sans Bold"/>
                <a:sym typeface="Canva Sans Bold"/>
              </a:rPr>
              <a:t>Attack No-3</a:t>
            </a:r>
          </a:p>
        </p:txBody>
      </p:sp>
      <p:sp>
        <p:nvSpPr>
          <p:cNvPr id="41" name="TextBox 41"/>
          <p:cNvSpPr txBox="1"/>
          <p:nvPr/>
        </p:nvSpPr>
        <p:spPr>
          <a:xfrm>
            <a:off x="-384245" y="176488"/>
            <a:ext cx="7503644" cy="642832"/>
          </a:xfrm>
          <a:prstGeom prst="rect">
            <a:avLst/>
          </a:prstGeom>
        </p:spPr>
        <p:txBody>
          <a:bodyPr lIns="0" tIns="0" rIns="0" bIns="0" rtlCol="0" anchor="t">
            <a:spAutoFit/>
          </a:bodyPr>
          <a:lstStyle/>
          <a:p>
            <a:pPr algn="ctr">
              <a:lnSpc>
                <a:spcPts val="2433"/>
              </a:lnSpc>
            </a:pPr>
            <a:r>
              <a:rPr lang="en-US" sz="2588" spc="155">
                <a:solidFill>
                  <a:srgbClr val="FF001B"/>
                </a:solidFill>
                <a:latin typeface="Lovelo Line Bold"/>
                <a:ea typeface="Lovelo Line Bold"/>
                <a:cs typeface="Lovelo Line Bold"/>
                <a:sym typeface="Lovelo Line Bold"/>
              </a:rPr>
              <a:t>SOO MANY OPTIONS FOR A  SINGLE FASHION ITEM</a:t>
            </a:r>
          </a:p>
        </p:txBody>
      </p:sp>
      <p:sp>
        <p:nvSpPr>
          <p:cNvPr id="42" name="TextBox 42"/>
          <p:cNvSpPr txBox="1"/>
          <p:nvPr/>
        </p:nvSpPr>
        <p:spPr>
          <a:xfrm>
            <a:off x="6490739" y="181792"/>
            <a:ext cx="3741894" cy="1213303"/>
          </a:xfrm>
          <a:prstGeom prst="rect">
            <a:avLst/>
          </a:prstGeom>
        </p:spPr>
        <p:txBody>
          <a:bodyPr lIns="0" tIns="0" rIns="0" bIns="0" rtlCol="0" anchor="t">
            <a:spAutoFit/>
          </a:bodyPr>
          <a:lstStyle/>
          <a:p>
            <a:pPr algn="ctr">
              <a:lnSpc>
                <a:spcPts val="9970"/>
              </a:lnSpc>
            </a:pPr>
            <a:r>
              <a:rPr lang="en-US" sz="7121">
                <a:solidFill>
                  <a:srgbClr val="FFFFFF"/>
                </a:solidFill>
                <a:latin typeface="Canva Sans Bold"/>
                <a:ea typeface="Canva Sans Bold"/>
                <a:cs typeface="Canva Sans Bold"/>
                <a:sym typeface="Canva Sans Bold"/>
              </a:rPr>
              <a:t>Solution</a:t>
            </a:r>
          </a:p>
        </p:txBody>
      </p:sp>
      <p:sp>
        <p:nvSpPr>
          <p:cNvPr id="43" name="TextBox 43"/>
          <p:cNvSpPr txBox="1"/>
          <p:nvPr/>
        </p:nvSpPr>
        <p:spPr>
          <a:xfrm>
            <a:off x="10261208" y="1220669"/>
            <a:ext cx="7937731" cy="8480488"/>
          </a:xfrm>
          <a:prstGeom prst="rect">
            <a:avLst/>
          </a:prstGeom>
        </p:spPr>
        <p:txBody>
          <a:bodyPr lIns="0" tIns="0" rIns="0" bIns="0" rtlCol="0" anchor="t">
            <a:spAutoFit/>
          </a:bodyPr>
          <a:lstStyle/>
          <a:p>
            <a:pPr algn="ctr">
              <a:lnSpc>
                <a:spcPts val="3218"/>
              </a:lnSpc>
              <a:spcBef>
                <a:spcPct val="0"/>
              </a:spcBef>
            </a:pPr>
            <a:r>
              <a:rPr lang="en-US" sz="2298">
                <a:solidFill>
                  <a:srgbClr val="C1FF72"/>
                </a:solidFill>
                <a:latin typeface="Canva Sans Bold"/>
                <a:ea typeface="Canva Sans Bold"/>
                <a:cs typeface="Canva Sans Bold"/>
                <a:sym typeface="Canva Sans Bold"/>
              </a:rPr>
              <a:t>Tools and Technologies:</a:t>
            </a:r>
          </a:p>
          <a:p>
            <a:pPr marL="496283" lvl="1" indent="-248142" algn="ctr">
              <a:lnSpc>
                <a:spcPts val="3218"/>
              </a:lnSpc>
              <a:buFont typeface="Arial"/>
              <a:buChar char="•"/>
            </a:pPr>
            <a:r>
              <a:rPr lang="en-US" sz="2298">
                <a:solidFill>
                  <a:srgbClr val="FFFFFF"/>
                </a:solidFill>
                <a:latin typeface="Canva Sans Bold"/>
                <a:ea typeface="Canva Sans Bold"/>
                <a:cs typeface="Canva Sans Bold"/>
                <a:sym typeface="Canva Sans Bold"/>
              </a:rPr>
              <a:t>TensorFlow-For the RESnet model to work ,implementing CNN on each image of the dataset to grab its features</a:t>
            </a:r>
          </a:p>
          <a:p>
            <a:pPr marL="496283" lvl="1" indent="-248142" algn="ctr">
              <a:lnSpc>
                <a:spcPts val="3218"/>
              </a:lnSpc>
              <a:buFont typeface="Arial"/>
              <a:buChar char="•"/>
            </a:pPr>
            <a:r>
              <a:rPr lang="en-US" sz="2298">
                <a:solidFill>
                  <a:srgbClr val="FFFFFF"/>
                </a:solidFill>
                <a:latin typeface="Canva Sans Bold"/>
                <a:ea typeface="Canva Sans Bold"/>
                <a:cs typeface="Canva Sans Bold"/>
                <a:sym typeface="Canva Sans Bold"/>
              </a:rPr>
              <a:t>Python: For writing the scraping scripts and processing the data.</a:t>
            </a:r>
          </a:p>
          <a:p>
            <a:pPr marL="496283" lvl="1" indent="-248142" algn="ctr">
              <a:lnSpc>
                <a:spcPts val="3218"/>
              </a:lnSpc>
              <a:buFont typeface="Arial"/>
              <a:buChar char="•"/>
            </a:pPr>
            <a:r>
              <a:rPr lang="en-US" sz="2298">
                <a:solidFill>
                  <a:srgbClr val="FFFFFF"/>
                </a:solidFill>
                <a:latin typeface="Canva Sans Bold"/>
                <a:ea typeface="Canva Sans Bold"/>
                <a:cs typeface="Canva Sans Bold"/>
                <a:sym typeface="Canva Sans Bold"/>
              </a:rPr>
              <a:t>Pickle-To handle read function of the extracted features </a:t>
            </a:r>
          </a:p>
          <a:p>
            <a:pPr marL="496283" lvl="1" indent="-248142" algn="ctr">
              <a:lnSpc>
                <a:spcPts val="3218"/>
              </a:lnSpc>
              <a:buFont typeface="Arial"/>
              <a:buChar char="•"/>
            </a:pPr>
            <a:r>
              <a:rPr lang="en-US" sz="2298">
                <a:solidFill>
                  <a:srgbClr val="FFFFFF"/>
                </a:solidFill>
                <a:latin typeface="Canva Sans Bold"/>
                <a:ea typeface="Canva Sans Bold"/>
                <a:cs typeface="Canva Sans Bold"/>
                <a:sym typeface="Canva Sans Bold"/>
              </a:rPr>
              <a:t>Scikit-learn-Implementing Kneighbors algorithm on the dataset</a:t>
            </a:r>
          </a:p>
          <a:p>
            <a:pPr algn="ctr">
              <a:lnSpc>
                <a:spcPts val="3218"/>
              </a:lnSpc>
              <a:spcBef>
                <a:spcPct val="0"/>
              </a:spcBef>
            </a:pPr>
            <a:r>
              <a:rPr lang="en-US" sz="2298">
                <a:solidFill>
                  <a:srgbClr val="C1FF72"/>
                </a:solidFill>
                <a:latin typeface="Canva Sans Bold"/>
                <a:ea typeface="Canva Sans Bold"/>
                <a:cs typeface="Canva Sans Bold"/>
                <a:sym typeface="Canva Sans Bold"/>
              </a:rPr>
              <a:t>Methodology:</a:t>
            </a:r>
          </a:p>
          <a:p>
            <a:pPr algn="ctr">
              <a:lnSpc>
                <a:spcPts val="3218"/>
              </a:lnSpc>
              <a:spcBef>
                <a:spcPct val="0"/>
              </a:spcBef>
            </a:pPr>
            <a:r>
              <a:rPr lang="en-US" sz="2298">
                <a:solidFill>
                  <a:srgbClr val="FFFFFF"/>
                </a:solidFill>
                <a:latin typeface="Canva Sans Bold"/>
                <a:ea typeface="Canva Sans Bold"/>
                <a:cs typeface="Canva Sans Bold"/>
                <a:sym typeface="Canva Sans Bold"/>
              </a:rPr>
              <a:t>CLICK :- RECOMMEND ME LIKE THIS </a:t>
            </a:r>
          </a:p>
          <a:p>
            <a:pPr algn="ctr">
              <a:lnSpc>
                <a:spcPts val="3218"/>
              </a:lnSpc>
              <a:spcBef>
                <a:spcPct val="0"/>
              </a:spcBef>
            </a:pPr>
            <a:r>
              <a:rPr lang="en-US" sz="2298">
                <a:solidFill>
                  <a:srgbClr val="FFFFFF"/>
                </a:solidFill>
                <a:latin typeface="Canva Sans Bold"/>
                <a:ea typeface="Canva Sans Bold"/>
                <a:cs typeface="Canva Sans Bold"/>
                <a:sym typeface="Canva Sans Bold"/>
              </a:rPr>
              <a:t>Using the ResNet module CNN on the user selected trending image and comparing it to the each image of the dataset that is already processed via Resnet , and recommending 4-5 similar vectors around it to have the exact recommendation that is liked by the user ,</a:t>
            </a:r>
          </a:p>
          <a:p>
            <a:pPr algn="ctr">
              <a:lnSpc>
                <a:spcPts val="3218"/>
              </a:lnSpc>
              <a:spcBef>
                <a:spcPct val="0"/>
              </a:spcBef>
            </a:pPr>
            <a:r>
              <a:rPr lang="en-US" sz="2298">
                <a:solidFill>
                  <a:srgbClr val="FFFFFF"/>
                </a:solidFill>
                <a:latin typeface="Canva Sans Bold"/>
                <a:ea typeface="Canva Sans Bold"/>
                <a:cs typeface="Canva Sans Bold"/>
                <a:sym typeface="Canva Sans Bold"/>
              </a:rPr>
              <a:t>Uses kneighbors algorithm (KNN) of scikit-learn, in this way we get recommend the TREND-CENTRIC demands of the user .The more query we get for the particular tag, the more we can put it in shop by trends</a:t>
            </a:r>
          </a:p>
        </p:txBody>
      </p:sp>
      <p:sp>
        <p:nvSpPr>
          <p:cNvPr id="44" name="TextBox 44"/>
          <p:cNvSpPr txBox="1"/>
          <p:nvPr/>
        </p:nvSpPr>
        <p:spPr>
          <a:xfrm>
            <a:off x="2921049" y="9853558"/>
            <a:ext cx="11190398" cy="398541"/>
          </a:xfrm>
          <a:prstGeom prst="rect">
            <a:avLst/>
          </a:prstGeom>
        </p:spPr>
        <p:txBody>
          <a:bodyPr lIns="0" tIns="0" rIns="0" bIns="0" rtlCol="0" anchor="t">
            <a:spAutoFit/>
          </a:bodyPr>
          <a:lstStyle/>
          <a:p>
            <a:pPr algn="ctr">
              <a:lnSpc>
                <a:spcPts val="2336"/>
              </a:lnSpc>
            </a:pPr>
            <a:r>
              <a:rPr lang="en-US" sz="2995" spc="-185">
                <a:solidFill>
                  <a:srgbClr val="FFFFFF"/>
                </a:solidFill>
                <a:latin typeface="Copperplate Gothic 29 AB"/>
                <a:ea typeface="Copperplate Gothic 29 AB"/>
                <a:cs typeface="Copperplate Gothic 29 AB"/>
                <a:sym typeface="Copperplate Gothic 29 AB"/>
              </a:rPr>
              <a:t>RECOMMENDING SIMILAR CLOTHES FROM  MYNTRA’S DATASET ✅</a:t>
            </a:r>
          </a:p>
        </p:txBody>
      </p:sp>
      <p:sp>
        <p:nvSpPr>
          <p:cNvPr id="45" name="TextBox 45"/>
          <p:cNvSpPr txBox="1"/>
          <p:nvPr/>
        </p:nvSpPr>
        <p:spPr>
          <a:xfrm>
            <a:off x="7322724" y="6976218"/>
            <a:ext cx="2387047" cy="845002"/>
          </a:xfrm>
          <a:prstGeom prst="rect">
            <a:avLst/>
          </a:prstGeom>
        </p:spPr>
        <p:txBody>
          <a:bodyPr lIns="0" tIns="0" rIns="0" bIns="0" rtlCol="0" anchor="t">
            <a:spAutoFit/>
          </a:bodyPr>
          <a:lstStyle/>
          <a:p>
            <a:pPr algn="ctr">
              <a:lnSpc>
                <a:spcPts val="2250"/>
              </a:lnSpc>
            </a:pPr>
            <a:r>
              <a:rPr lang="en-US" sz="1607">
                <a:solidFill>
                  <a:srgbClr val="000000"/>
                </a:solidFill>
                <a:latin typeface="Canva Sans Bold"/>
                <a:ea typeface="Canva Sans Bold"/>
                <a:cs typeface="Canva Sans Bold"/>
                <a:sym typeface="Canva Sans Bold"/>
              </a:rPr>
              <a:t>Black saree recommedation from #blacksaree</a:t>
            </a:r>
          </a:p>
        </p:txBody>
      </p:sp>
      <p:sp>
        <p:nvSpPr>
          <p:cNvPr id="46" name="TextBox 46"/>
          <p:cNvSpPr txBox="1"/>
          <p:nvPr/>
        </p:nvSpPr>
        <p:spPr>
          <a:xfrm>
            <a:off x="3731762" y="4156281"/>
            <a:ext cx="2387047" cy="845002"/>
          </a:xfrm>
          <a:prstGeom prst="rect">
            <a:avLst/>
          </a:prstGeom>
        </p:spPr>
        <p:txBody>
          <a:bodyPr lIns="0" tIns="0" rIns="0" bIns="0" rtlCol="0" anchor="t">
            <a:spAutoFit/>
          </a:bodyPr>
          <a:lstStyle/>
          <a:p>
            <a:pPr algn="ctr">
              <a:lnSpc>
                <a:spcPts val="2250"/>
              </a:lnSpc>
            </a:pPr>
            <a:r>
              <a:rPr lang="en-US" sz="1607">
                <a:solidFill>
                  <a:srgbClr val="000000"/>
                </a:solidFill>
                <a:latin typeface="Canva Sans Bold"/>
                <a:ea typeface="Canva Sans Bold"/>
                <a:cs typeface="Canva Sans Bold"/>
                <a:sym typeface="Canva Sans Bold"/>
              </a:rPr>
              <a:t>Frock</a:t>
            </a:r>
          </a:p>
          <a:p>
            <a:pPr algn="ctr">
              <a:lnSpc>
                <a:spcPts val="2250"/>
              </a:lnSpc>
            </a:pPr>
            <a:r>
              <a:rPr lang="en-US" sz="1607">
                <a:solidFill>
                  <a:srgbClr val="000000"/>
                </a:solidFill>
                <a:latin typeface="Canva Sans Bold"/>
                <a:ea typeface="Canva Sans Bold"/>
                <a:cs typeface="Canva Sans Bold"/>
                <a:sym typeface="Canva Sans Bold"/>
              </a:rPr>
              <a:t> recommendation from</a:t>
            </a:r>
          </a:p>
          <a:p>
            <a:pPr algn="ctr">
              <a:lnSpc>
                <a:spcPts val="2250"/>
              </a:lnSpc>
            </a:pPr>
            <a:r>
              <a:rPr lang="en-US" sz="1607">
                <a:solidFill>
                  <a:srgbClr val="000000"/>
                </a:solidFill>
                <a:latin typeface="Canva Sans Bold"/>
                <a:ea typeface="Canva Sans Bold"/>
                <a:cs typeface="Canva Sans Bold"/>
                <a:sym typeface="Canva Sans Bold"/>
              </a:rPr>
              <a:t>#barbiemovie </a:t>
            </a:r>
          </a:p>
        </p:txBody>
      </p:sp>
      <p:sp>
        <p:nvSpPr>
          <p:cNvPr id="47" name="TextBox 47"/>
          <p:cNvSpPr txBox="1"/>
          <p:nvPr/>
        </p:nvSpPr>
        <p:spPr>
          <a:xfrm>
            <a:off x="142567" y="6976218"/>
            <a:ext cx="2387047" cy="845002"/>
          </a:xfrm>
          <a:prstGeom prst="rect">
            <a:avLst/>
          </a:prstGeom>
        </p:spPr>
        <p:txBody>
          <a:bodyPr lIns="0" tIns="0" rIns="0" bIns="0" rtlCol="0" anchor="t">
            <a:spAutoFit/>
          </a:bodyPr>
          <a:lstStyle/>
          <a:p>
            <a:pPr algn="ctr">
              <a:lnSpc>
                <a:spcPts val="2250"/>
              </a:lnSpc>
            </a:pPr>
            <a:r>
              <a:rPr lang="en-US" sz="1607">
                <a:solidFill>
                  <a:srgbClr val="000000"/>
                </a:solidFill>
                <a:latin typeface="Canva Sans Bold"/>
                <a:ea typeface="Canva Sans Bold"/>
                <a:cs typeface="Canva Sans Bold"/>
                <a:sym typeface="Canva Sans Bold"/>
              </a:rPr>
              <a:t>Bodycon recommendation from #zendayafashion</a:t>
            </a:r>
          </a:p>
        </p:txBody>
      </p:sp>
      <p:sp>
        <p:nvSpPr>
          <p:cNvPr id="48" name="TextBox 48"/>
          <p:cNvSpPr txBox="1"/>
          <p:nvPr/>
        </p:nvSpPr>
        <p:spPr>
          <a:xfrm>
            <a:off x="6237141" y="8400054"/>
            <a:ext cx="2124545" cy="755220"/>
          </a:xfrm>
          <a:prstGeom prst="rect">
            <a:avLst/>
          </a:prstGeom>
        </p:spPr>
        <p:txBody>
          <a:bodyPr lIns="0" tIns="0" rIns="0" bIns="0" rtlCol="0" anchor="t">
            <a:spAutoFit/>
          </a:bodyPr>
          <a:lstStyle/>
          <a:p>
            <a:pPr algn="ctr">
              <a:lnSpc>
                <a:spcPts val="2002"/>
              </a:lnSpc>
            </a:pPr>
            <a:r>
              <a:rPr lang="en-US" sz="1430">
                <a:solidFill>
                  <a:srgbClr val="000000"/>
                </a:solidFill>
                <a:latin typeface="Canva Sans Bold"/>
                <a:ea typeface="Canva Sans Bold"/>
                <a:cs typeface="Canva Sans Bold"/>
                <a:sym typeface="Canva Sans Bold"/>
              </a:rPr>
              <a:t>Watch</a:t>
            </a:r>
          </a:p>
          <a:p>
            <a:pPr algn="ctr">
              <a:lnSpc>
                <a:spcPts val="2002"/>
              </a:lnSpc>
            </a:pPr>
            <a:r>
              <a:rPr lang="en-US" sz="1430">
                <a:solidFill>
                  <a:srgbClr val="000000"/>
                </a:solidFill>
                <a:latin typeface="Canva Sans Bold"/>
                <a:ea typeface="Canva Sans Bold"/>
                <a:cs typeface="Canva Sans Bold"/>
                <a:sym typeface="Canva Sans Bold"/>
              </a:rPr>
              <a:t> recommendation from</a:t>
            </a:r>
          </a:p>
          <a:p>
            <a:pPr algn="ctr">
              <a:lnSpc>
                <a:spcPts val="2002"/>
              </a:lnSpc>
            </a:pPr>
            <a:r>
              <a:rPr lang="en-US" sz="1430">
                <a:solidFill>
                  <a:srgbClr val="000000"/>
                </a:solidFill>
                <a:latin typeface="Canva Sans Bold"/>
                <a:ea typeface="Canva Sans Bold"/>
                <a:cs typeface="Canva Sans Bold"/>
                <a:sym typeface="Canva Sans Bold"/>
              </a:rPr>
              <a:t>#noisewatch</a:t>
            </a:r>
          </a:p>
        </p:txBody>
      </p:sp>
      <p:sp>
        <p:nvSpPr>
          <p:cNvPr id="49" name="TextBox 49"/>
          <p:cNvSpPr txBox="1"/>
          <p:nvPr/>
        </p:nvSpPr>
        <p:spPr>
          <a:xfrm>
            <a:off x="7386099" y="1705686"/>
            <a:ext cx="2073814" cy="737869"/>
          </a:xfrm>
          <a:prstGeom prst="rect">
            <a:avLst/>
          </a:prstGeom>
        </p:spPr>
        <p:txBody>
          <a:bodyPr lIns="0" tIns="0" rIns="0" bIns="0" rtlCol="0" anchor="t">
            <a:spAutoFit/>
          </a:bodyPr>
          <a:lstStyle/>
          <a:p>
            <a:pPr algn="ctr">
              <a:lnSpc>
                <a:spcPts val="1954"/>
              </a:lnSpc>
            </a:pPr>
            <a:r>
              <a:rPr lang="en-US" sz="1396">
                <a:solidFill>
                  <a:srgbClr val="000000"/>
                </a:solidFill>
                <a:latin typeface="Canva Sans Bold"/>
                <a:ea typeface="Canva Sans Bold"/>
                <a:cs typeface="Canva Sans Bold"/>
                <a:sym typeface="Canva Sans Bold"/>
              </a:rPr>
              <a:t>Coffee shouldercut bodycon</a:t>
            </a:r>
          </a:p>
          <a:p>
            <a:pPr algn="ctr">
              <a:lnSpc>
                <a:spcPts val="1954"/>
              </a:lnSpc>
            </a:pPr>
            <a:r>
              <a:rPr lang="en-US" sz="1396">
                <a:solidFill>
                  <a:srgbClr val="000000"/>
                </a:solidFill>
                <a:latin typeface="Canva Sans Bold"/>
                <a:ea typeface="Canva Sans Bold"/>
                <a:cs typeface="Canva Sans Bold"/>
                <a:sym typeface="Canva Sans Bold"/>
              </a:rPr>
              <a:t>from #zendayafashion </a:t>
            </a:r>
          </a:p>
        </p:txBody>
      </p:sp>
      <p:sp>
        <p:nvSpPr>
          <p:cNvPr id="50" name="TextBox 50"/>
          <p:cNvSpPr txBox="1"/>
          <p:nvPr/>
        </p:nvSpPr>
        <p:spPr>
          <a:xfrm>
            <a:off x="326732" y="8450142"/>
            <a:ext cx="2018717" cy="1477927"/>
          </a:xfrm>
          <a:prstGeom prst="rect">
            <a:avLst/>
          </a:prstGeom>
        </p:spPr>
        <p:txBody>
          <a:bodyPr lIns="0" tIns="0" rIns="0" bIns="0" rtlCol="0" anchor="t">
            <a:spAutoFit/>
          </a:bodyPr>
          <a:lstStyle/>
          <a:p>
            <a:pPr algn="ctr">
              <a:lnSpc>
                <a:spcPts val="2014"/>
              </a:lnSpc>
            </a:pPr>
            <a:r>
              <a:rPr lang="en-US" sz="1438">
                <a:solidFill>
                  <a:srgbClr val="000000"/>
                </a:solidFill>
                <a:latin typeface="Canva Sans Bold"/>
                <a:ea typeface="Canva Sans Bold"/>
                <a:cs typeface="Canva Sans Bold"/>
                <a:sym typeface="Canva Sans Bold"/>
              </a:rPr>
              <a:t>Popular dresses bought from #hashtags recommendation goes to  Myntra  </a:t>
            </a:r>
          </a:p>
          <a:p>
            <a:pPr algn="ctr">
              <a:lnSpc>
                <a:spcPts val="2014"/>
              </a:lnSpc>
            </a:pPr>
            <a:r>
              <a:rPr lang="en-US" sz="1438">
                <a:solidFill>
                  <a:srgbClr val="000000"/>
                </a:solidFill>
                <a:latin typeface="Canva Sans Bold"/>
                <a:ea typeface="Canva Sans Bold"/>
                <a:cs typeface="Canva Sans Bold"/>
                <a:sym typeface="Canva Sans Bold"/>
              </a:rPr>
              <a:t>SHOP BY TRENDS</a:t>
            </a:r>
            <a:r>
              <a:rPr lang="en-US" sz="1438">
                <a:solidFill>
                  <a:srgbClr val="FEFEFE"/>
                </a:solidFill>
                <a:latin typeface="Canva Sans Bold"/>
                <a:ea typeface="Canva Sans Bold"/>
                <a:cs typeface="Canva Sans Bold"/>
                <a:sym typeface="Canva Sans Bold"/>
              </a:rPr>
              <a:t> </a:t>
            </a:r>
          </a:p>
        </p:txBody>
      </p:sp>
      <p:sp>
        <p:nvSpPr>
          <p:cNvPr id="51" name="TextBox 51"/>
          <p:cNvSpPr txBox="1"/>
          <p:nvPr/>
        </p:nvSpPr>
        <p:spPr>
          <a:xfrm rot="-5400000">
            <a:off x="4439061" y="2170370"/>
            <a:ext cx="642937" cy="329511"/>
          </a:xfrm>
          <a:prstGeom prst="rect">
            <a:avLst/>
          </a:prstGeom>
        </p:spPr>
        <p:txBody>
          <a:bodyPr lIns="0" tIns="0" rIns="0" bIns="0" rtlCol="0" anchor="t">
            <a:spAutoFit/>
          </a:bodyPr>
          <a:lstStyle/>
          <a:p>
            <a:pPr algn="ctr">
              <a:lnSpc>
                <a:spcPts val="2693"/>
              </a:lnSpc>
            </a:pPr>
            <a:r>
              <a:rPr lang="en-US" sz="1923">
                <a:solidFill>
                  <a:srgbClr val="FFFFFF"/>
                </a:solidFill>
                <a:latin typeface="Canva Sans Bold"/>
                <a:ea typeface="Canva Sans Bold"/>
                <a:cs typeface="Canva Sans Bold"/>
                <a:sym typeface="Canva Sans Bold"/>
              </a:rPr>
              <a:t>Data</a:t>
            </a:r>
          </a:p>
        </p:txBody>
      </p:sp>
      <p:sp>
        <p:nvSpPr>
          <p:cNvPr id="52" name="TextBox 52"/>
          <p:cNvSpPr txBox="1"/>
          <p:nvPr/>
        </p:nvSpPr>
        <p:spPr>
          <a:xfrm>
            <a:off x="1721978" y="2767028"/>
            <a:ext cx="807635" cy="329511"/>
          </a:xfrm>
          <a:prstGeom prst="rect">
            <a:avLst/>
          </a:prstGeom>
        </p:spPr>
        <p:txBody>
          <a:bodyPr lIns="0" tIns="0" rIns="0" bIns="0" rtlCol="0" anchor="t">
            <a:spAutoFit/>
          </a:bodyPr>
          <a:lstStyle/>
          <a:p>
            <a:pPr algn="ctr">
              <a:lnSpc>
                <a:spcPts val="2693"/>
              </a:lnSpc>
            </a:pPr>
            <a:r>
              <a:rPr lang="en-US" sz="1923">
                <a:solidFill>
                  <a:srgbClr val="FFFFFF"/>
                </a:solidFill>
                <a:latin typeface="Canva Sans Bold"/>
                <a:ea typeface="Canva Sans Bold"/>
                <a:cs typeface="Canva Sans Bold"/>
                <a:sym typeface="Canva Sans Bold"/>
              </a:rPr>
              <a:t>Input</a:t>
            </a:r>
          </a:p>
        </p:txBody>
      </p:sp>
      <p:sp>
        <p:nvSpPr>
          <p:cNvPr id="53" name="TextBox 53"/>
          <p:cNvSpPr txBox="1"/>
          <p:nvPr/>
        </p:nvSpPr>
        <p:spPr>
          <a:xfrm>
            <a:off x="5747273" y="2842612"/>
            <a:ext cx="979735" cy="329511"/>
          </a:xfrm>
          <a:prstGeom prst="rect">
            <a:avLst/>
          </a:prstGeom>
        </p:spPr>
        <p:txBody>
          <a:bodyPr lIns="0" tIns="0" rIns="0" bIns="0" rtlCol="0" anchor="t">
            <a:spAutoFit/>
          </a:bodyPr>
          <a:lstStyle/>
          <a:p>
            <a:pPr algn="ctr">
              <a:lnSpc>
                <a:spcPts val="2693"/>
              </a:lnSpc>
            </a:pPr>
            <a:r>
              <a:rPr lang="en-US" sz="1923">
                <a:solidFill>
                  <a:srgbClr val="FFFFFF"/>
                </a:solidFill>
                <a:latin typeface="Canva Sans Bold"/>
                <a:ea typeface="Canva Sans Bold"/>
                <a:cs typeface="Canva Sans Bold"/>
                <a:sym typeface="Canva Sans Bold"/>
              </a:rPr>
              <a:t>Output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15C73"/>
        </a:solidFill>
        <a:effectLst/>
      </p:bgPr>
    </p:bg>
    <p:spTree>
      <p:nvGrpSpPr>
        <p:cNvPr id="1" name=""/>
        <p:cNvGrpSpPr/>
        <p:nvPr/>
      </p:nvGrpSpPr>
      <p:grpSpPr>
        <a:xfrm>
          <a:off x="0" y="0"/>
          <a:ext cx="0" cy="0"/>
          <a:chOff x="0" y="0"/>
          <a:chExt cx="0" cy="0"/>
        </a:xfrm>
      </p:grpSpPr>
      <p:grpSp>
        <p:nvGrpSpPr>
          <p:cNvPr id="2" name="Group 2"/>
          <p:cNvGrpSpPr/>
          <p:nvPr/>
        </p:nvGrpSpPr>
        <p:grpSpPr>
          <a:xfrm>
            <a:off x="11340692" y="-150689"/>
            <a:ext cx="4932034" cy="2358778"/>
            <a:chOff x="0" y="0"/>
            <a:chExt cx="1699506" cy="812800"/>
          </a:xfrm>
        </p:grpSpPr>
        <p:sp>
          <p:nvSpPr>
            <p:cNvPr id="3" name="Freeform 3"/>
            <p:cNvSpPr/>
            <p:nvPr/>
          </p:nvSpPr>
          <p:spPr>
            <a:xfrm>
              <a:off x="0" y="0"/>
              <a:ext cx="1699506" cy="812800"/>
            </a:xfrm>
            <a:custGeom>
              <a:avLst/>
              <a:gdLst/>
              <a:ahLst/>
              <a:cxnLst/>
              <a:rect l="l" t="t" r="r" b="b"/>
              <a:pathLst>
                <a:path w="1699506" h="812800">
                  <a:moveTo>
                    <a:pt x="849753" y="0"/>
                  </a:moveTo>
                  <a:lnTo>
                    <a:pt x="975200" y="87561"/>
                  </a:lnTo>
                  <a:lnTo>
                    <a:pt x="1158035" y="27679"/>
                  </a:lnTo>
                  <a:lnTo>
                    <a:pt x="1209156" y="131093"/>
                  </a:lnTo>
                  <a:lnTo>
                    <a:pt x="1424680" y="106978"/>
                  </a:lnTo>
                  <a:lnTo>
                    <a:pt x="1394572" y="212279"/>
                  </a:lnTo>
                  <a:lnTo>
                    <a:pt x="1613678" y="227186"/>
                  </a:lnTo>
                  <a:lnTo>
                    <a:pt x="1506405" y="320152"/>
                  </a:lnTo>
                  <a:lnTo>
                    <a:pt x="1699506" y="372069"/>
                  </a:lnTo>
                  <a:lnTo>
                    <a:pt x="1529555" y="440145"/>
                  </a:lnTo>
                  <a:lnTo>
                    <a:pt x="1670569" y="522061"/>
                  </a:lnTo>
                  <a:lnTo>
                    <a:pt x="1460893" y="556053"/>
                  </a:lnTo>
                  <a:lnTo>
                    <a:pt x="1530777" y="656904"/>
                  </a:lnTo>
                  <a:lnTo>
                    <a:pt x="1309695" y="652219"/>
                  </a:lnTo>
                  <a:lnTo>
                    <a:pt x="1299007" y="758384"/>
                  </a:lnTo>
                  <a:lnTo>
                    <a:pt x="1096378" y="715658"/>
                  </a:lnTo>
                  <a:lnTo>
                    <a:pt x="1006564" y="812800"/>
                  </a:lnTo>
                  <a:lnTo>
                    <a:pt x="849753" y="737801"/>
                  </a:lnTo>
                  <a:lnTo>
                    <a:pt x="692942" y="812800"/>
                  </a:lnTo>
                  <a:lnTo>
                    <a:pt x="603128" y="715658"/>
                  </a:lnTo>
                  <a:lnTo>
                    <a:pt x="400499" y="758384"/>
                  </a:lnTo>
                  <a:lnTo>
                    <a:pt x="389811" y="652219"/>
                  </a:lnTo>
                  <a:lnTo>
                    <a:pt x="168730" y="656904"/>
                  </a:lnTo>
                  <a:lnTo>
                    <a:pt x="238612" y="556053"/>
                  </a:lnTo>
                  <a:lnTo>
                    <a:pt x="28937" y="522061"/>
                  </a:lnTo>
                  <a:lnTo>
                    <a:pt x="169951" y="440145"/>
                  </a:lnTo>
                  <a:lnTo>
                    <a:pt x="0" y="372069"/>
                  </a:lnTo>
                  <a:lnTo>
                    <a:pt x="193101" y="320152"/>
                  </a:lnTo>
                  <a:lnTo>
                    <a:pt x="85826" y="227186"/>
                  </a:lnTo>
                  <a:lnTo>
                    <a:pt x="304934" y="212279"/>
                  </a:lnTo>
                  <a:lnTo>
                    <a:pt x="274826" y="106978"/>
                  </a:lnTo>
                  <a:lnTo>
                    <a:pt x="490350" y="131093"/>
                  </a:lnTo>
                  <a:lnTo>
                    <a:pt x="541471" y="27679"/>
                  </a:lnTo>
                  <a:lnTo>
                    <a:pt x="724306" y="87561"/>
                  </a:lnTo>
                  <a:lnTo>
                    <a:pt x="849753" y="0"/>
                  </a:lnTo>
                  <a:close/>
                </a:path>
              </a:pathLst>
            </a:custGeom>
            <a:solidFill>
              <a:srgbClr val="C1FF72"/>
            </a:solidFill>
            <a:ln w="38100" cap="sq">
              <a:solidFill>
                <a:srgbClr val="000000"/>
              </a:solidFill>
              <a:prstDash val="solid"/>
              <a:miter/>
            </a:ln>
          </p:spPr>
        </p:sp>
        <p:sp>
          <p:nvSpPr>
            <p:cNvPr id="4" name="TextBox 4"/>
            <p:cNvSpPr txBox="1"/>
            <p:nvPr/>
          </p:nvSpPr>
          <p:spPr>
            <a:xfrm>
              <a:off x="292103" y="63500"/>
              <a:ext cx="1115301" cy="609600"/>
            </a:xfrm>
            <a:prstGeom prst="rect">
              <a:avLst/>
            </a:prstGeom>
          </p:spPr>
          <p:txBody>
            <a:bodyPr lIns="50800" tIns="50800" rIns="50800" bIns="50800" rtlCol="0" anchor="ctr"/>
            <a:lstStyle/>
            <a:p>
              <a:pPr algn="ctr">
                <a:lnSpc>
                  <a:spcPts val="4017"/>
                </a:lnSpc>
              </a:pPr>
              <a:r>
                <a:rPr lang="en-US" sz="2869">
                  <a:solidFill>
                    <a:srgbClr val="000000"/>
                  </a:solidFill>
                  <a:latin typeface="Poppins Bold"/>
                  <a:ea typeface="Poppins Bold"/>
                  <a:cs typeface="Poppins Bold"/>
                  <a:sym typeface="Poppins Bold"/>
                </a:rPr>
                <a:t>OUR APPROACH FLOWCHART</a:t>
              </a:r>
            </a:p>
          </p:txBody>
        </p:sp>
      </p:grpSp>
      <p:grpSp>
        <p:nvGrpSpPr>
          <p:cNvPr id="5" name="Group 5"/>
          <p:cNvGrpSpPr/>
          <p:nvPr/>
        </p:nvGrpSpPr>
        <p:grpSpPr>
          <a:xfrm rot="-1026357">
            <a:off x="8944661" y="422204"/>
            <a:ext cx="2206297" cy="1621918"/>
            <a:chOff x="0" y="0"/>
            <a:chExt cx="1162164" cy="854344"/>
          </a:xfrm>
        </p:grpSpPr>
        <p:sp>
          <p:nvSpPr>
            <p:cNvPr id="6" name="Freeform 6"/>
            <p:cNvSpPr/>
            <p:nvPr/>
          </p:nvSpPr>
          <p:spPr>
            <a:xfrm>
              <a:off x="0" y="0"/>
              <a:ext cx="1162164" cy="854344"/>
            </a:xfrm>
            <a:custGeom>
              <a:avLst/>
              <a:gdLst/>
              <a:ahLst/>
              <a:cxnLst/>
              <a:rect l="l" t="t" r="r" b="b"/>
              <a:pathLst>
                <a:path w="1162164" h="854344">
                  <a:moveTo>
                    <a:pt x="581082" y="0"/>
                  </a:moveTo>
                  <a:lnTo>
                    <a:pt x="666866" y="92037"/>
                  </a:lnTo>
                  <a:lnTo>
                    <a:pt x="791893" y="29094"/>
                  </a:lnTo>
                  <a:lnTo>
                    <a:pt x="826851" y="137794"/>
                  </a:lnTo>
                  <a:lnTo>
                    <a:pt x="974232" y="112445"/>
                  </a:lnTo>
                  <a:lnTo>
                    <a:pt x="953643" y="223129"/>
                  </a:lnTo>
                  <a:lnTo>
                    <a:pt x="1103473" y="238798"/>
                  </a:lnTo>
                  <a:lnTo>
                    <a:pt x="1030117" y="336515"/>
                  </a:lnTo>
                  <a:lnTo>
                    <a:pt x="1162164" y="391086"/>
                  </a:lnTo>
                  <a:lnTo>
                    <a:pt x="1045948" y="462642"/>
                  </a:lnTo>
                  <a:lnTo>
                    <a:pt x="1142377" y="548745"/>
                  </a:lnTo>
                  <a:lnTo>
                    <a:pt x="998995" y="584474"/>
                  </a:lnTo>
                  <a:lnTo>
                    <a:pt x="1046783" y="690479"/>
                  </a:lnTo>
                  <a:lnTo>
                    <a:pt x="895602" y="685555"/>
                  </a:lnTo>
                  <a:lnTo>
                    <a:pt x="888293" y="797147"/>
                  </a:lnTo>
                  <a:lnTo>
                    <a:pt x="749730" y="752236"/>
                  </a:lnTo>
                  <a:lnTo>
                    <a:pt x="688314" y="854344"/>
                  </a:lnTo>
                  <a:lnTo>
                    <a:pt x="581082" y="775512"/>
                  </a:lnTo>
                  <a:lnTo>
                    <a:pt x="473851" y="854344"/>
                  </a:lnTo>
                  <a:lnTo>
                    <a:pt x="412434" y="752236"/>
                  </a:lnTo>
                  <a:lnTo>
                    <a:pt x="273871" y="797147"/>
                  </a:lnTo>
                  <a:lnTo>
                    <a:pt x="266562" y="685555"/>
                  </a:lnTo>
                  <a:lnTo>
                    <a:pt x="115382" y="690479"/>
                  </a:lnTo>
                  <a:lnTo>
                    <a:pt x="163169" y="584474"/>
                  </a:lnTo>
                  <a:lnTo>
                    <a:pt x="19788" y="548745"/>
                  </a:lnTo>
                  <a:lnTo>
                    <a:pt x="116216" y="462642"/>
                  </a:lnTo>
                  <a:lnTo>
                    <a:pt x="0" y="391086"/>
                  </a:lnTo>
                  <a:lnTo>
                    <a:pt x="132047" y="336515"/>
                  </a:lnTo>
                  <a:lnTo>
                    <a:pt x="58690" y="238798"/>
                  </a:lnTo>
                  <a:lnTo>
                    <a:pt x="208521" y="223129"/>
                  </a:lnTo>
                  <a:lnTo>
                    <a:pt x="187933" y="112445"/>
                  </a:lnTo>
                  <a:lnTo>
                    <a:pt x="335313" y="137794"/>
                  </a:lnTo>
                  <a:lnTo>
                    <a:pt x="370271" y="29094"/>
                  </a:lnTo>
                  <a:lnTo>
                    <a:pt x="495298" y="92037"/>
                  </a:lnTo>
                  <a:lnTo>
                    <a:pt x="581082" y="0"/>
                  </a:lnTo>
                  <a:close/>
                </a:path>
              </a:pathLst>
            </a:custGeom>
            <a:solidFill>
              <a:srgbClr val="C1FF72"/>
            </a:solidFill>
            <a:ln w="38100" cap="sq">
              <a:solidFill>
                <a:srgbClr val="000000"/>
              </a:solidFill>
              <a:prstDash val="solid"/>
              <a:miter/>
            </a:ln>
          </p:spPr>
        </p:sp>
        <p:sp>
          <p:nvSpPr>
            <p:cNvPr id="7" name="TextBox 7"/>
            <p:cNvSpPr txBox="1"/>
            <p:nvPr/>
          </p:nvSpPr>
          <p:spPr>
            <a:xfrm>
              <a:off x="199747" y="89690"/>
              <a:ext cx="762670" cy="617813"/>
            </a:xfrm>
            <a:prstGeom prst="rect">
              <a:avLst/>
            </a:prstGeom>
          </p:spPr>
          <p:txBody>
            <a:bodyPr lIns="50800" tIns="50800" rIns="50800" bIns="50800" rtlCol="0" anchor="ctr"/>
            <a:lstStyle/>
            <a:p>
              <a:pPr algn="ctr">
                <a:lnSpc>
                  <a:spcPts val="2617"/>
                </a:lnSpc>
              </a:pPr>
              <a:r>
                <a:rPr lang="en-US" sz="1869">
                  <a:solidFill>
                    <a:srgbClr val="000000"/>
                  </a:solidFill>
                  <a:latin typeface="Poppins Bold"/>
                  <a:ea typeface="Poppins Bold"/>
                  <a:cs typeface="Poppins Bold"/>
                  <a:sym typeface="Poppins Bold"/>
                </a:rPr>
                <a:t>Flowchart</a:t>
              </a:r>
            </a:p>
            <a:p>
              <a:pPr algn="ctr">
                <a:lnSpc>
                  <a:spcPts val="2617"/>
                </a:lnSpc>
              </a:pPr>
              <a:r>
                <a:rPr lang="en-US" sz="1869" u="sng">
                  <a:solidFill>
                    <a:srgbClr val="000000"/>
                  </a:solidFill>
                  <a:latin typeface="Poppins Bold"/>
                  <a:ea typeface="Poppins Bold"/>
                  <a:cs typeface="Poppins Bold"/>
                  <a:sym typeface="Poppins Bold"/>
                  <a:hlinkClick r:id="rId2" tooltip="https://www.canva.com/design/DAGKqp3y8ac/qOpRdE4a5BPrFb-Phlc2pg/edit"/>
                </a:rPr>
                <a:t>Link</a:t>
              </a:r>
            </a:p>
          </p:txBody>
        </p:sp>
      </p:grpSp>
      <p:sp>
        <p:nvSpPr>
          <p:cNvPr id="8" name="TextBox 8"/>
          <p:cNvSpPr txBox="1"/>
          <p:nvPr/>
        </p:nvSpPr>
        <p:spPr>
          <a:xfrm>
            <a:off x="0" y="1726742"/>
            <a:ext cx="9807247" cy="1401948"/>
          </a:xfrm>
          <a:prstGeom prst="rect">
            <a:avLst/>
          </a:prstGeom>
        </p:spPr>
        <p:txBody>
          <a:bodyPr lIns="0" tIns="0" rIns="0" bIns="0" rtlCol="0" anchor="t">
            <a:spAutoFit/>
          </a:bodyPr>
          <a:lstStyle/>
          <a:p>
            <a:pPr marL="875514" lvl="1" indent="-437757" algn="ctr">
              <a:lnSpc>
                <a:spcPts val="5677"/>
              </a:lnSpc>
              <a:buFont typeface="Arial"/>
              <a:buChar char="•"/>
            </a:pPr>
            <a:r>
              <a:rPr lang="en-US" sz="4055">
                <a:solidFill>
                  <a:srgbClr val="FFFFFF"/>
                </a:solidFill>
                <a:latin typeface="Canva Sans Bold"/>
                <a:ea typeface="Canva Sans Bold"/>
                <a:cs typeface="Canva Sans Bold"/>
                <a:sym typeface="Canva Sans Bold"/>
              </a:rPr>
              <a:t>Fulfilling GENZ’S overgrowing demand of fashion</a:t>
            </a:r>
          </a:p>
        </p:txBody>
      </p:sp>
      <p:grpSp>
        <p:nvGrpSpPr>
          <p:cNvPr id="9" name="Group 9"/>
          <p:cNvGrpSpPr/>
          <p:nvPr/>
        </p:nvGrpSpPr>
        <p:grpSpPr>
          <a:xfrm rot="-1026357">
            <a:off x="16299441" y="85550"/>
            <a:ext cx="1919719" cy="2083922"/>
            <a:chOff x="0" y="0"/>
            <a:chExt cx="1162164" cy="1261570"/>
          </a:xfrm>
        </p:grpSpPr>
        <p:sp>
          <p:nvSpPr>
            <p:cNvPr id="10" name="Freeform 10"/>
            <p:cNvSpPr/>
            <p:nvPr/>
          </p:nvSpPr>
          <p:spPr>
            <a:xfrm>
              <a:off x="0" y="0"/>
              <a:ext cx="1162164" cy="1261570"/>
            </a:xfrm>
            <a:custGeom>
              <a:avLst/>
              <a:gdLst/>
              <a:ahLst/>
              <a:cxnLst/>
              <a:rect l="l" t="t" r="r" b="b"/>
              <a:pathLst>
                <a:path w="1162164" h="1261570">
                  <a:moveTo>
                    <a:pt x="581082" y="0"/>
                  </a:moveTo>
                  <a:lnTo>
                    <a:pt x="666866" y="135906"/>
                  </a:lnTo>
                  <a:lnTo>
                    <a:pt x="791893" y="42961"/>
                  </a:lnTo>
                  <a:lnTo>
                    <a:pt x="826851" y="203474"/>
                  </a:lnTo>
                  <a:lnTo>
                    <a:pt x="974232" y="166043"/>
                  </a:lnTo>
                  <a:lnTo>
                    <a:pt x="953643" y="329485"/>
                  </a:lnTo>
                  <a:lnTo>
                    <a:pt x="1103473" y="352623"/>
                  </a:lnTo>
                  <a:lnTo>
                    <a:pt x="1030117" y="496917"/>
                  </a:lnTo>
                  <a:lnTo>
                    <a:pt x="1162164" y="577500"/>
                  </a:lnTo>
                  <a:lnTo>
                    <a:pt x="1045948" y="683162"/>
                  </a:lnTo>
                  <a:lnTo>
                    <a:pt x="1142377" y="810307"/>
                  </a:lnTo>
                  <a:lnTo>
                    <a:pt x="998995" y="863066"/>
                  </a:lnTo>
                  <a:lnTo>
                    <a:pt x="1046783" y="1019599"/>
                  </a:lnTo>
                  <a:lnTo>
                    <a:pt x="895602" y="1012328"/>
                  </a:lnTo>
                  <a:lnTo>
                    <a:pt x="888293" y="1177110"/>
                  </a:lnTo>
                  <a:lnTo>
                    <a:pt x="749730" y="1110793"/>
                  </a:lnTo>
                  <a:lnTo>
                    <a:pt x="688314" y="1261570"/>
                  </a:lnTo>
                  <a:lnTo>
                    <a:pt x="581082" y="1145163"/>
                  </a:lnTo>
                  <a:lnTo>
                    <a:pt x="473851" y="1261570"/>
                  </a:lnTo>
                  <a:lnTo>
                    <a:pt x="412434" y="1110793"/>
                  </a:lnTo>
                  <a:lnTo>
                    <a:pt x="273871" y="1177110"/>
                  </a:lnTo>
                  <a:lnTo>
                    <a:pt x="266562" y="1012328"/>
                  </a:lnTo>
                  <a:lnTo>
                    <a:pt x="115382" y="1019599"/>
                  </a:lnTo>
                  <a:lnTo>
                    <a:pt x="163169" y="863066"/>
                  </a:lnTo>
                  <a:lnTo>
                    <a:pt x="19788" y="810307"/>
                  </a:lnTo>
                  <a:lnTo>
                    <a:pt x="116216" y="683162"/>
                  </a:lnTo>
                  <a:lnTo>
                    <a:pt x="0" y="577500"/>
                  </a:lnTo>
                  <a:lnTo>
                    <a:pt x="132047" y="496917"/>
                  </a:lnTo>
                  <a:lnTo>
                    <a:pt x="58690" y="352623"/>
                  </a:lnTo>
                  <a:lnTo>
                    <a:pt x="208521" y="329485"/>
                  </a:lnTo>
                  <a:lnTo>
                    <a:pt x="187933" y="166043"/>
                  </a:lnTo>
                  <a:lnTo>
                    <a:pt x="335313" y="203474"/>
                  </a:lnTo>
                  <a:lnTo>
                    <a:pt x="370271" y="42961"/>
                  </a:lnTo>
                  <a:lnTo>
                    <a:pt x="495298" y="135906"/>
                  </a:lnTo>
                  <a:lnTo>
                    <a:pt x="581082" y="0"/>
                  </a:lnTo>
                  <a:close/>
                </a:path>
              </a:pathLst>
            </a:custGeom>
            <a:solidFill>
              <a:srgbClr val="C1FF72"/>
            </a:solidFill>
            <a:ln w="38100" cap="sq">
              <a:solidFill>
                <a:srgbClr val="000000"/>
              </a:solidFill>
              <a:prstDash val="solid"/>
              <a:miter/>
            </a:ln>
          </p:spPr>
        </p:sp>
        <p:sp>
          <p:nvSpPr>
            <p:cNvPr id="11" name="TextBox 11"/>
            <p:cNvSpPr txBox="1"/>
            <p:nvPr/>
          </p:nvSpPr>
          <p:spPr>
            <a:xfrm>
              <a:off x="199747" y="178732"/>
              <a:ext cx="762670" cy="866006"/>
            </a:xfrm>
            <a:prstGeom prst="rect">
              <a:avLst/>
            </a:prstGeom>
          </p:spPr>
          <p:txBody>
            <a:bodyPr lIns="50800" tIns="50800" rIns="50800" bIns="50800" rtlCol="0" anchor="ctr"/>
            <a:lstStyle/>
            <a:p>
              <a:pPr algn="ctr">
                <a:lnSpc>
                  <a:spcPts val="2197"/>
                </a:lnSpc>
              </a:pPr>
              <a:r>
                <a:rPr lang="en-US" sz="1569">
                  <a:solidFill>
                    <a:srgbClr val="000000"/>
                  </a:solidFill>
                  <a:latin typeface="Poppins Bold"/>
                  <a:ea typeface="Poppins Bold"/>
                  <a:cs typeface="Poppins Bold"/>
                  <a:sym typeface="Poppins Bold"/>
                </a:rPr>
                <a:t>Tech stack</a:t>
              </a:r>
            </a:p>
            <a:p>
              <a:pPr algn="ctr">
                <a:lnSpc>
                  <a:spcPts val="2057"/>
                </a:lnSpc>
              </a:pPr>
              <a:r>
                <a:rPr lang="en-US" sz="1469" u="sng">
                  <a:solidFill>
                    <a:srgbClr val="000000"/>
                  </a:solidFill>
                  <a:latin typeface="Poppins Bold"/>
                  <a:ea typeface="Poppins Bold"/>
                  <a:cs typeface="Poppins Bold"/>
                  <a:sym typeface="Poppins Bold"/>
                  <a:hlinkClick r:id="rId3" tooltip="https://drive.google.com/file/d/1WdiHj90AtpeKHkqkV8XtDwWtHsy9tNcB/view?usp=drive_link"/>
                </a:rPr>
                <a:t>Link</a:t>
              </a:r>
            </a:p>
            <a:p>
              <a:pPr algn="ctr">
                <a:lnSpc>
                  <a:spcPts val="2197"/>
                </a:lnSpc>
              </a:pPr>
              <a:endParaRPr lang="en-US" sz="1469" u="sng">
                <a:solidFill>
                  <a:srgbClr val="000000"/>
                </a:solidFill>
                <a:latin typeface="Poppins Bold"/>
                <a:ea typeface="Poppins Bold"/>
                <a:cs typeface="Poppins Bold"/>
                <a:sym typeface="Poppins Bold"/>
                <a:hlinkClick r:id="rId3" tooltip="https://drive.google.com/file/d/1WdiHj90AtpeKHkqkV8XtDwWtHsy9tNcB/view?usp=drive_link"/>
              </a:endParaRPr>
            </a:p>
          </p:txBody>
        </p:sp>
      </p:grpSp>
      <p:grpSp>
        <p:nvGrpSpPr>
          <p:cNvPr id="12" name="Group 12"/>
          <p:cNvGrpSpPr/>
          <p:nvPr/>
        </p:nvGrpSpPr>
        <p:grpSpPr>
          <a:xfrm rot="-215349">
            <a:off x="6201122" y="81435"/>
            <a:ext cx="2336579" cy="1858339"/>
            <a:chOff x="0" y="0"/>
            <a:chExt cx="1351355" cy="1074766"/>
          </a:xfrm>
        </p:grpSpPr>
        <p:sp>
          <p:nvSpPr>
            <p:cNvPr id="13" name="Freeform 13"/>
            <p:cNvSpPr/>
            <p:nvPr/>
          </p:nvSpPr>
          <p:spPr>
            <a:xfrm>
              <a:off x="0" y="0"/>
              <a:ext cx="1351355" cy="1074766"/>
            </a:xfrm>
            <a:custGeom>
              <a:avLst/>
              <a:gdLst/>
              <a:ahLst/>
              <a:cxnLst/>
              <a:rect l="l" t="t" r="r" b="b"/>
              <a:pathLst>
                <a:path w="1351355" h="1074766">
                  <a:moveTo>
                    <a:pt x="675678" y="0"/>
                  </a:moveTo>
                  <a:lnTo>
                    <a:pt x="775427" y="115782"/>
                  </a:lnTo>
                  <a:lnTo>
                    <a:pt x="920807" y="36600"/>
                  </a:lnTo>
                  <a:lnTo>
                    <a:pt x="961456" y="173345"/>
                  </a:lnTo>
                  <a:lnTo>
                    <a:pt x="1132829" y="141457"/>
                  </a:lnTo>
                  <a:lnTo>
                    <a:pt x="1108889" y="280697"/>
                  </a:lnTo>
                  <a:lnTo>
                    <a:pt x="1283110" y="300409"/>
                  </a:lnTo>
                  <a:lnTo>
                    <a:pt x="1197812" y="423337"/>
                  </a:lnTo>
                  <a:lnTo>
                    <a:pt x="1351355" y="491988"/>
                  </a:lnTo>
                  <a:lnTo>
                    <a:pt x="1216220" y="582004"/>
                  </a:lnTo>
                  <a:lnTo>
                    <a:pt x="1328347" y="690322"/>
                  </a:lnTo>
                  <a:lnTo>
                    <a:pt x="1161623" y="735270"/>
                  </a:lnTo>
                  <a:lnTo>
                    <a:pt x="1217191" y="868625"/>
                  </a:lnTo>
                  <a:lnTo>
                    <a:pt x="1041399" y="862430"/>
                  </a:lnTo>
                  <a:lnTo>
                    <a:pt x="1032900" y="1002813"/>
                  </a:lnTo>
                  <a:lnTo>
                    <a:pt x="871781" y="946315"/>
                  </a:lnTo>
                  <a:lnTo>
                    <a:pt x="800366" y="1074766"/>
                  </a:lnTo>
                  <a:lnTo>
                    <a:pt x="675678" y="975596"/>
                  </a:lnTo>
                  <a:lnTo>
                    <a:pt x="550990" y="1074766"/>
                  </a:lnTo>
                  <a:lnTo>
                    <a:pt x="479575" y="946315"/>
                  </a:lnTo>
                  <a:lnTo>
                    <a:pt x="318455" y="1002813"/>
                  </a:lnTo>
                  <a:lnTo>
                    <a:pt x="309957" y="862430"/>
                  </a:lnTo>
                  <a:lnTo>
                    <a:pt x="134165" y="868625"/>
                  </a:lnTo>
                  <a:lnTo>
                    <a:pt x="189731" y="735270"/>
                  </a:lnTo>
                  <a:lnTo>
                    <a:pt x="23009" y="690322"/>
                  </a:lnTo>
                  <a:lnTo>
                    <a:pt x="135136" y="582004"/>
                  </a:lnTo>
                  <a:lnTo>
                    <a:pt x="0" y="491988"/>
                  </a:lnTo>
                  <a:lnTo>
                    <a:pt x="153543" y="423337"/>
                  </a:lnTo>
                  <a:lnTo>
                    <a:pt x="68245" y="300409"/>
                  </a:lnTo>
                  <a:lnTo>
                    <a:pt x="242467" y="280697"/>
                  </a:lnTo>
                  <a:lnTo>
                    <a:pt x="218527" y="141457"/>
                  </a:lnTo>
                  <a:lnTo>
                    <a:pt x="389900" y="173345"/>
                  </a:lnTo>
                  <a:lnTo>
                    <a:pt x="430548" y="36600"/>
                  </a:lnTo>
                  <a:lnTo>
                    <a:pt x="575929" y="115782"/>
                  </a:lnTo>
                  <a:lnTo>
                    <a:pt x="675678" y="0"/>
                  </a:lnTo>
                  <a:close/>
                </a:path>
              </a:pathLst>
            </a:custGeom>
            <a:solidFill>
              <a:srgbClr val="C1FF72"/>
            </a:solidFill>
            <a:ln w="38100" cap="sq">
              <a:solidFill>
                <a:srgbClr val="000000"/>
              </a:solidFill>
              <a:prstDash val="solid"/>
              <a:miter/>
            </a:ln>
          </p:spPr>
        </p:sp>
        <p:sp>
          <p:nvSpPr>
            <p:cNvPr id="14" name="TextBox 14"/>
            <p:cNvSpPr txBox="1"/>
            <p:nvPr/>
          </p:nvSpPr>
          <p:spPr>
            <a:xfrm>
              <a:off x="232264" y="137100"/>
              <a:ext cx="886827" cy="752940"/>
            </a:xfrm>
            <a:prstGeom prst="rect">
              <a:avLst/>
            </a:prstGeom>
          </p:spPr>
          <p:txBody>
            <a:bodyPr lIns="50800" tIns="50800" rIns="50800" bIns="50800" rtlCol="0" anchor="ctr"/>
            <a:lstStyle/>
            <a:p>
              <a:pPr algn="ctr">
                <a:lnSpc>
                  <a:spcPts val="2337"/>
                </a:lnSpc>
              </a:pPr>
              <a:r>
                <a:rPr lang="en-US" sz="1669">
                  <a:solidFill>
                    <a:srgbClr val="000000"/>
                  </a:solidFill>
                  <a:latin typeface="Poppins Bold"/>
                  <a:ea typeface="Poppins Bold"/>
                  <a:cs typeface="Poppins Bold"/>
                  <a:sym typeface="Poppins Bold"/>
                </a:rPr>
                <a:t>Demo Video</a:t>
              </a:r>
            </a:p>
            <a:p>
              <a:pPr algn="ctr">
                <a:lnSpc>
                  <a:spcPts val="2337"/>
                </a:lnSpc>
              </a:pPr>
              <a:r>
                <a:rPr lang="en-US" sz="1669" u="sng">
                  <a:solidFill>
                    <a:srgbClr val="000000"/>
                  </a:solidFill>
                  <a:latin typeface="Poppins Bold"/>
                  <a:ea typeface="Poppins Bold"/>
                  <a:cs typeface="Poppins Bold"/>
                  <a:sym typeface="Poppins Bold"/>
                  <a:hlinkClick r:id="rId4" tooltip="https://drive.google.com/file/d/12IVDIrokEyYRDmlPmR39P085RNQTw2Oe/view?usp=drive_link"/>
                </a:rPr>
                <a:t>Link</a:t>
              </a:r>
            </a:p>
            <a:p>
              <a:pPr algn="ctr">
                <a:lnSpc>
                  <a:spcPts val="2617"/>
                </a:lnSpc>
              </a:pPr>
              <a:endParaRPr lang="en-US" sz="1669" u="sng">
                <a:solidFill>
                  <a:srgbClr val="000000"/>
                </a:solidFill>
                <a:latin typeface="Poppins Bold"/>
                <a:ea typeface="Poppins Bold"/>
                <a:cs typeface="Poppins Bold"/>
                <a:sym typeface="Poppins Bold"/>
                <a:hlinkClick r:id="rId4" tooltip="https://drive.google.com/file/d/12IVDIrokEyYRDmlPmR39P085RNQTw2Oe/view?usp=drive_link"/>
              </a:endParaRPr>
            </a:p>
          </p:txBody>
        </p:sp>
      </p:grpSp>
      <p:sp>
        <p:nvSpPr>
          <p:cNvPr id="15" name="Freeform 15"/>
          <p:cNvSpPr/>
          <p:nvPr/>
        </p:nvSpPr>
        <p:spPr>
          <a:xfrm>
            <a:off x="8890878" y="2332727"/>
            <a:ext cx="9397122" cy="5285881"/>
          </a:xfrm>
          <a:custGeom>
            <a:avLst/>
            <a:gdLst/>
            <a:ahLst/>
            <a:cxnLst/>
            <a:rect l="l" t="t" r="r" b="b"/>
            <a:pathLst>
              <a:path w="9397122" h="5285881">
                <a:moveTo>
                  <a:pt x="0" y="0"/>
                </a:moveTo>
                <a:lnTo>
                  <a:pt x="9397122" y="0"/>
                </a:lnTo>
                <a:lnTo>
                  <a:pt x="9397122" y="5285881"/>
                </a:lnTo>
                <a:lnTo>
                  <a:pt x="0" y="5285881"/>
                </a:lnTo>
                <a:lnTo>
                  <a:pt x="0" y="0"/>
                </a:lnTo>
                <a:close/>
              </a:path>
            </a:pathLst>
          </a:custGeom>
          <a:blipFill>
            <a:blip r:embed="rId5"/>
            <a:stretch>
              <a:fillRect/>
            </a:stretch>
          </a:blipFill>
        </p:spPr>
      </p:sp>
      <p:sp>
        <p:nvSpPr>
          <p:cNvPr id="16" name="Freeform 16"/>
          <p:cNvSpPr/>
          <p:nvPr/>
        </p:nvSpPr>
        <p:spPr>
          <a:xfrm>
            <a:off x="17425466" y="1536764"/>
            <a:ext cx="862534" cy="1591926"/>
          </a:xfrm>
          <a:custGeom>
            <a:avLst/>
            <a:gdLst/>
            <a:ahLst/>
            <a:cxnLst/>
            <a:rect l="l" t="t" r="r" b="b"/>
            <a:pathLst>
              <a:path w="862534" h="1591926">
                <a:moveTo>
                  <a:pt x="0" y="0"/>
                </a:moveTo>
                <a:lnTo>
                  <a:pt x="862534" y="0"/>
                </a:lnTo>
                <a:lnTo>
                  <a:pt x="862534" y="1591926"/>
                </a:lnTo>
                <a:lnTo>
                  <a:pt x="0" y="15919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TextBox 17"/>
          <p:cNvSpPr txBox="1"/>
          <p:nvPr/>
        </p:nvSpPr>
        <p:spPr>
          <a:xfrm>
            <a:off x="0" y="-209550"/>
            <a:ext cx="5919718" cy="1834626"/>
          </a:xfrm>
          <a:prstGeom prst="rect">
            <a:avLst/>
          </a:prstGeom>
        </p:spPr>
        <p:txBody>
          <a:bodyPr wrap="square" lIns="0" tIns="0" rIns="0" bIns="0" rtlCol="0" anchor="t">
            <a:spAutoFit/>
          </a:bodyPr>
          <a:lstStyle/>
          <a:p>
            <a:pPr algn="ctr">
              <a:lnSpc>
                <a:spcPts val="15003"/>
              </a:lnSpc>
            </a:pPr>
            <a:r>
              <a:rPr lang="en-US" sz="10716" dirty="0">
                <a:solidFill>
                  <a:srgbClr val="FFFFFF"/>
                </a:solidFill>
                <a:latin typeface="Canva Sans Bold"/>
                <a:ea typeface="Canva Sans Bold"/>
                <a:cs typeface="Canva Sans Bold"/>
                <a:sym typeface="Canva Sans Bold"/>
              </a:rPr>
              <a:t>Benefits</a:t>
            </a:r>
          </a:p>
        </p:txBody>
      </p:sp>
      <p:sp>
        <p:nvSpPr>
          <p:cNvPr id="18" name="TextBox 18"/>
          <p:cNvSpPr txBox="1"/>
          <p:nvPr/>
        </p:nvSpPr>
        <p:spPr>
          <a:xfrm>
            <a:off x="0" y="3492651"/>
            <a:ext cx="9807247" cy="2116323"/>
          </a:xfrm>
          <a:prstGeom prst="rect">
            <a:avLst/>
          </a:prstGeom>
        </p:spPr>
        <p:txBody>
          <a:bodyPr lIns="0" tIns="0" rIns="0" bIns="0" rtlCol="0" anchor="t">
            <a:spAutoFit/>
          </a:bodyPr>
          <a:lstStyle/>
          <a:p>
            <a:pPr marL="875514" lvl="1" indent="-437757" algn="ctr">
              <a:lnSpc>
                <a:spcPts val="5677"/>
              </a:lnSpc>
              <a:buFont typeface="Arial"/>
              <a:buChar char="•"/>
            </a:pPr>
            <a:r>
              <a:rPr lang="en-US" sz="4055">
                <a:solidFill>
                  <a:srgbClr val="FFFFFF"/>
                </a:solidFill>
                <a:latin typeface="Canva Sans Bold"/>
                <a:ea typeface="Canva Sans Bold"/>
                <a:cs typeface="Canva Sans Bold"/>
                <a:sym typeface="Canva Sans Bold"/>
              </a:rPr>
              <a:t>Targeting bigger section of economy as genz is more concerned towards fashion</a:t>
            </a:r>
          </a:p>
        </p:txBody>
      </p:sp>
      <p:sp>
        <p:nvSpPr>
          <p:cNvPr id="19" name="TextBox 19"/>
          <p:cNvSpPr txBox="1"/>
          <p:nvPr/>
        </p:nvSpPr>
        <p:spPr>
          <a:xfrm>
            <a:off x="0" y="5970924"/>
            <a:ext cx="9807247" cy="1401948"/>
          </a:xfrm>
          <a:prstGeom prst="rect">
            <a:avLst/>
          </a:prstGeom>
        </p:spPr>
        <p:txBody>
          <a:bodyPr lIns="0" tIns="0" rIns="0" bIns="0" rtlCol="0" anchor="t">
            <a:spAutoFit/>
          </a:bodyPr>
          <a:lstStyle/>
          <a:p>
            <a:pPr marL="875514" lvl="1" indent="-437757" algn="ctr">
              <a:lnSpc>
                <a:spcPts val="5677"/>
              </a:lnSpc>
              <a:buFont typeface="Arial"/>
              <a:buChar char="•"/>
            </a:pPr>
            <a:r>
              <a:rPr lang="en-US" sz="4055">
                <a:solidFill>
                  <a:srgbClr val="FFFFFF"/>
                </a:solidFill>
                <a:latin typeface="Canva Sans Bold"/>
                <a:ea typeface="Canva Sans Bold"/>
                <a:cs typeface="Canva Sans Bold"/>
                <a:sym typeface="Canva Sans Bold"/>
              </a:rPr>
              <a:t>Use of selenium will cut the cost </a:t>
            </a:r>
          </a:p>
          <a:p>
            <a:pPr algn="ctr">
              <a:lnSpc>
                <a:spcPts val="5677"/>
              </a:lnSpc>
            </a:pPr>
            <a:r>
              <a:rPr lang="en-US" sz="4055">
                <a:solidFill>
                  <a:srgbClr val="FFFFFF"/>
                </a:solidFill>
                <a:latin typeface="Canva Sans Bold"/>
                <a:ea typeface="Canva Sans Bold"/>
                <a:cs typeface="Canva Sans Bold"/>
                <a:sym typeface="Canva Sans Bold"/>
              </a:rPr>
              <a:t>of using costly APIs</a:t>
            </a:r>
          </a:p>
        </p:txBody>
      </p:sp>
      <p:sp>
        <p:nvSpPr>
          <p:cNvPr id="20" name="TextBox 20"/>
          <p:cNvSpPr txBox="1"/>
          <p:nvPr/>
        </p:nvSpPr>
        <p:spPr>
          <a:xfrm>
            <a:off x="0" y="7734823"/>
            <a:ext cx="18288000" cy="2116323"/>
          </a:xfrm>
          <a:prstGeom prst="rect">
            <a:avLst/>
          </a:prstGeom>
        </p:spPr>
        <p:txBody>
          <a:bodyPr lIns="0" tIns="0" rIns="0" bIns="0" rtlCol="0" anchor="t">
            <a:spAutoFit/>
          </a:bodyPr>
          <a:lstStyle/>
          <a:p>
            <a:pPr marL="875514" lvl="1" indent="-437757" algn="ctr">
              <a:lnSpc>
                <a:spcPts val="5677"/>
              </a:lnSpc>
              <a:buFont typeface="Arial"/>
              <a:buChar char="•"/>
            </a:pPr>
            <a:r>
              <a:rPr lang="en-US" sz="4055">
                <a:solidFill>
                  <a:srgbClr val="FFFFFF"/>
                </a:solidFill>
                <a:latin typeface="Canva Sans Bold"/>
                <a:ea typeface="Canva Sans Bold"/>
                <a:cs typeface="Canva Sans Bold"/>
                <a:sym typeface="Canva Sans Bold"/>
              </a:rPr>
              <a:t>This approach can extract trending sections from any social media handles and is flexible , the more the data , the more better shop by trends will look</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734</Words>
  <Application>Microsoft Office PowerPoint</Application>
  <PresentationFormat>Custom</PresentationFormat>
  <Paragraphs>90</Paragraphs>
  <Slides>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vt:i4>
      </vt:variant>
    </vt:vector>
  </HeadingPairs>
  <TitlesOfParts>
    <vt:vector size="17" baseType="lpstr">
      <vt:lpstr>Canva Sans</vt:lpstr>
      <vt:lpstr>Calibri</vt:lpstr>
      <vt:lpstr>Arial</vt:lpstr>
      <vt:lpstr>Copperplate Gothic 32 AB</vt:lpstr>
      <vt:lpstr>Canva Sans Bold Italics</vt:lpstr>
      <vt:lpstr>Lovelo Line Bold</vt:lpstr>
      <vt:lpstr>Gagalin</vt:lpstr>
      <vt:lpstr>Poppins Bold</vt:lpstr>
      <vt:lpstr>Canva Sans Bold</vt:lpstr>
      <vt:lpstr>Copperplate Gothic 29 AB</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TrendAI</dc:title>
  <cp:lastModifiedBy>riya kumari</cp:lastModifiedBy>
  <cp:revision>2</cp:revision>
  <dcterms:created xsi:type="dcterms:W3CDTF">2006-08-16T00:00:00Z</dcterms:created>
  <dcterms:modified xsi:type="dcterms:W3CDTF">2024-07-14T08:07:57Z</dcterms:modified>
  <dc:identifier>DAGITqeIK6g</dc:identifier>
</cp:coreProperties>
</file>